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86" r:id="rId3"/>
    <p:sldId id="294" r:id="rId4"/>
    <p:sldId id="295" r:id="rId5"/>
    <p:sldId id="296" r:id="rId6"/>
    <p:sldId id="297" r:id="rId7"/>
    <p:sldId id="257" r:id="rId8"/>
    <p:sldId id="271" r:id="rId9"/>
    <p:sldId id="258" r:id="rId10"/>
    <p:sldId id="259" r:id="rId11"/>
    <p:sldId id="264" r:id="rId12"/>
    <p:sldId id="260" r:id="rId13"/>
    <p:sldId id="261" r:id="rId14"/>
    <p:sldId id="262" r:id="rId15"/>
    <p:sldId id="272" r:id="rId16"/>
    <p:sldId id="298" r:id="rId17"/>
    <p:sldId id="275" r:id="rId18"/>
    <p:sldId id="303" r:id="rId19"/>
    <p:sldId id="273" r:id="rId20"/>
    <p:sldId id="276" r:id="rId21"/>
    <p:sldId id="304" r:id="rId22"/>
    <p:sldId id="305" r:id="rId23"/>
    <p:sldId id="287" r:id="rId24"/>
    <p:sldId id="288" r:id="rId25"/>
    <p:sldId id="289" r:id="rId26"/>
    <p:sldId id="290" r:id="rId27"/>
    <p:sldId id="291" r:id="rId28"/>
    <p:sldId id="292" r:id="rId29"/>
    <p:sldId id="267" r:id="rId30"/>
    <p:sldId id="293" r:id="rId31"/>
    <p:sldId id="281" r:id="rId32"/>
    <p:sldId id="299" r:id="rId33"/>
    <p:sldId id="300" r:id="rId34"/>
    <p:sldId id="301" r:id="rId35"/>
    <p:sldId id="302" r:id="rId36"/>
    <p:sldId id="270" r:id="rId37"/>
    <p:sldId id="265" r:id="rId38"/>
    <p:sldId id="266" r:id="rId39"/>
    <p:sldId id="28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CC0000"/>
    <a:srgbClr val="FF0000"/>
    <a:srgbClr val="0000FF"/>
    <a:srgbClr val="333300"/>
    <a:srgbClr val="99CC00"/>
    <a:srgbClr val="CCCC00"/>
    <a:srgbClr val="808000"/>
    <a:srgbClr val="B65696"/>
    <a:srgbClr val="997C7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61664-7787-4FE6-A7AE-3EDF900FF1ED}" type="datetimeFigureOut">
              <a:rPr lang="en-US" smtClean="0"/>
              <a:pPr/>
              <a:t>4/17/2018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CBE286-421E-43C2-B826-5A3A71FF9C0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2DA6C7-E7F0-48E6-915A-4EE226D32649}" type="datetime1">
              <a:rPr lang="en-US" smtClean="0"/>
              <a:pPr/>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26461-8D2D-4ADB-A900-471D92B69CA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9C2F02-5025-42FD-AAD5-52274174F75B}" type="datetime1">
              <a:rPr lang="en-US" smtClean="0"/>
              <a:pPr/>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26461-8D2D-4ADB-A900-471D92B69CA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DE8280-FE4D-4CA3-AB4E-56736A5CDED5}" type="datetime1">
              <a:rPr lang="en-US" smtClean="0"/>
              <a:pPr/>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26461-8D2D-4ADB-A900-471D92B69CA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712572-F4B3-44CC-800E-EEAADCB44833}" type="datetime1">
              <a:rPr lang="en-US" smtClean="0"/>
              <a:pPr/>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26461-8D2D-4ADB-A900-471D92B69CA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BE1531-4F0C-4042-81BD-3263A45B04FE}" type="datetime1">
              <a:rPr lang="en-US" smtClean="0"/>
              <a:pPr/>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26461-8D2D-4ADB-A900-471D92B69CA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A3883D-3CB9-4441-A232-171FC07D23AB}" type="datetime1">
              <a:rPr lang="en-US" smtClean="0"/>
              <a:pPr/>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26461-8D2D-4ADB-A900-471D92B69CA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BC2F23-5E93-4F68-9931-0CEF24789D52}" type="datetime1">
              <a:rPr lang="en-US" smtClean="0"/>
              <a:pPr/>
              <a:t>4/17/2018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A26461-8D2D-4ADB-A900-471D92B69CA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8F6B9F-D13F-4B78-9F04-7F3E275A75D9}" type="datetime1">
              <a:rPr lang="en-US" smtClean="0"/>
              <a:pPr/>
              <a:t>4/17/2018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A26461-8D2D-4ADB-A900-471D92B69CA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95886D-5CAA-40A6-A030-7FDD15FA130E}" type="datetime1">
              <a:rPr lang="en-US" smtClean="0"/>
              <a:pPr/>
              <a:t>4/17/2018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A26461-8D2D-4ADB-A900-471D92B69CA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238717-9BAE-417C-BF1A-082B97C89286}" type="datetime1">
              <a:rPr lang="en-US" smtClean="0"/>
              <a:pPr/>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26461-8D2D-4ADB-A900-471D92B69CA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92C4FF-1E7E-4460-B4D2-16E13524FBA9}" type="datetime1">
              <a:rPr lang="en-US" smtClean="0"/>
              <a:pPr/>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26461-8D2D-4ADB-A900-471D92B69CA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E0204-9609-4085-858F-BB829392C1F3}" type="datetime1">
              <a:rPr lang="en-US" smtClean="0"/>
              <a:pPr/>
              <a:t>4/17/2018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A26461-8D2D-4ADB-A900-471D92B69CA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zawya.com/giei/"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halalprojects.com/" TargetMode="External"/><Relationship Id="rId2" Type="http://schemas.openxmlformats.org/officeDocument/2006/relationships/hyperlink" Target="http://www.spmconsultingtz.com/" TargetMode="External"/><Relationship Id="rId1" Type="http://schemas.openxmlformats.org/officeDocument/2006/relationships/slideLayout" Target="../slideLayouts/slideLayout2.xml"/><Relationship Id="rId5" Type="http://schemas.openxmlformats.org/officeDocument/2006/relationships/hyperlink" Target="mailto:halalprojectstz@gmail.com" TargetMode="External"/><Relationship Id="rId4" Type="http://schemas.openxmlformats.org/officeDocument/2006/relationships/hyperlink" Target="mailto:seleman@spmconsultingtz.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1"/>
            <a:ext cx="7772400" cy="2000250"/>
          </a:xfrm>
          <a:solidFill>
            <a:srgbClr val="CC0000"/>
          </a:solidFill>
          <a:ln>
            <a:solidFill>
              <a:srgbClr val="006600"/>
            </a:solidFill>
          </a:ln>
        </p:spPr>
        <p:txBody>
          <a:bodyPr>
            <a:normAutofit fontScale="90000"/>
          </a:bodyPr>
          <a:lstStyle/>
          <a:p>
            <a:r>
              <a:rPr lang="en-US" b="1" dirty="0" smtClean="0"/>
              <a:t>INVESTMENT OPPORTUNITY IN TANZANIA WITH RELATION TO ISLAMIC ECONOMY </a:t>
            </a:r>
            <a:endParaRPr lang="en-US" b="1" dirty="0"/>
          </a:p>
        </p:txBody>
      </p:sp>
      <p:sp>
        <p:nvSpPr>
          <p:cNvPr id="3" name="Subtitle 2"/>
          <p:cNvSpPr>
            <a:spLocks noGrp="1"/>
          </p:cNvSpPr>
          <p:nvPr>
            <p:ph type="subTitle" idx="1"/>
          </p:nvPr>
        </p:nvSpPr>
        <p:spPr/>
        <p:txBody>
          <a:bodyPr>
            <a:normAutofit fontScale="77500" lnSpcReduction="20000"/>
          </a:bodyPr>
          <a:lstStyle/>
          <a:p>
            <a:r>
              <a:rPr lang="en-US" b="1" dirty="0" smtClean="0">
                <a:solidFill>
                  <a:srgbClr val="006600"/>
                </a:solidFill>
              </a:rPr>
              <a:t>SELEMAN ABDALLAH –AMC,CIPM, MPM.</a:t>
            </a:r>
          </a:p>
          <a:p>
            <a:r>
              <a:rPr lang="en-US" dirty="0" smtClean="0">
                <a:solidFill>
                  <a:srgbClr val="006600"/>
                </a:solidFill>
              </a:rPr>
              <a:t>PM CONSULTANT&amp; FOUNDER SPM CONSULTING </a:t>
            </a:r>
          </a:p>
          <a:p>
            <a:r>
              <a:rPr lang="en-US" sz="3000" dirty="0" smtClean="0">
                <a:solidFill>
                  <a:srgbClr val="006600"/>
                </a:solidFill>
              </a:rPr>
              <a:t>LEAD AMBASSADOR AND FOUNDER  HALAL PROJECTS AMBASSADORS </a:t>
            </a:r>
            <a:endParaRPr lang="en-US" sz="3000" dirty="0">
              <a:solidFill>
                <a:srgbClr val="006600"/>
              </a:solidFill>
            </a:endParaRPr>
          </a:p>
        </p:txBody>
      </p:sp>
      <p:pic>
        <p:nvPicPr>
          <p:cNvPr id="4" name="Picture 3" descr="Logo1.fw.png"/>
          <p:cNvPicPr>
            <a:picLocks noChangeAspect="1"/>
          </p:cNvPicPr>
          <p:nvPr/>
        </p:nvPicPr>
        <p:blipFill>
          <a:blip r:embed="rId2"/>
          <a:stretch>
            <a:fillRect/>
          </a:stretch>
        </p:blipFill>
        <p:spPr>
          <a:xfrm>
            <a:off x="304800" y="5026826"/>
            <a:ext cx="2286000" cy="1459872"/>
          </a:xfrm>
          <a:prstGeom prst="rect">
            <a:avLst/>
          </a:prstGeom>
        </p:spPr>
      </p:pic>
      <p:sp>
        <p:nvSpPr>
          <p:cNvPr id="5" name="TextBox 4"/>
          <p:cNvSpPr txBox="1"/>
          <p:nvPr/>
        </p:nvSpPr>
        <p:spPr>
          <a:xfrm>
            <a:off x="609600" y="381000"/>
            <a:ext cx="7924800" cy="707886"/>
          </a:xfrm>
          <a:prstGeom prst="rect">
            <a:avLst/>
          </a:prstGeom>
          <a:noFill/>
        </p:spPr>
        <p:txBody>
          <a:bodyPr wrap="square" rtlCol="0">
            <a:spAutoFit/>
          </a:bodyPr>
          <a:lstStyle/>
          <a:p>
            <a:pPr algn="ctr"/>
            <a:r>
              <a:rPr lang="en-US" sz="2000" b="1" dirty="0" smtClean="0"/>
              <a:t>5</a:t>
            </a:r>
            <a:r>
              <a:rPr lang="en-US" sz="2000" b="1" baseline="30000" dirty="0" smtClean="0"/>
              <a:t>TH</a:t>
            </a:r>
            <a:r>
              <a:rPr lang="en-US" sz="2000" b="1" dirty="0" smtClean="0"/>
              <a:t> AFRICAN ISLAMIC FINANCE AND ECONOMIC SUMMIT 2018 </a:t>
            </a:r>
          </a:p>
          <a:p>
            <a:pPr algn="ctr"/>
            <a:r>
              <a:rPr lang="en-US" sz="2000" b="1" dirty="0" smtClean="0"/>
              <a:t>HYATT REGENCY HOTEL –DARESSALAAM </a:t>
            </a:r>
            <a:endParaRPr lang="en-US" sz="2000" b="1" dirty="0"/>
          </a:p>
        </p:txBody>
      </p:sp>
      <p:pic>
        <p:nvPicPr>
          <p:cNvPr id="6" name="Picture 5" descr="LOGO OFFICIAL &amp; SLOGAN.png"/>
          <p:cNvPicPr>
            <a:picLocks noChangeAspect="1"/>
          </p:cNvPicPr>
          <p:nvPr/>
        </p:nvPicPr>
        <p:blipFill>
          <a:blip r:embed="rId3"/>
          <a:stretch>
            <a:fillRect/>
          </a:stretch>
        </p:blipFill>
        <p:spPr>
          <a:xfrm>
            <a:off x="6248400" y="5105400"/>
            <a:ext cx="2331553" cy="1332316"/>
          </a:xfrm>
          <a:prstGeom prst="rect">
            <a:avLst/>
          </a:prstGeom>
        </p:spPr>
      </p:pic>
      <p:pic>
        <p:nvPicPr>
          <p:cNvPr id="7" name="Picture 6" descr="AlHuda_CIBE_-_Logo.jpg"/>
          <p:cNvPicPr>
            <a:picLocks noChangeAspect="1"/>
          </p:cNvPicPr>
          <p:nvPr/>
        </p:nvPicPr>
        <p:blipFill>
          <a:blip r:embed="rId4"/>
          <a:srcRect/>
          <a:stretch>
            <a:fillRect/>
          </a:stretch>
        </p:blipFill>
        <p:spPr>
          <a:xfrm>
            <a:off x="0" y="-1"/>
            <a:ext cx="1143000" cy="1466559"/>
          </a:xfrm>
          <a:prstGeom prst="rect">
            <a:avLst/>
          </a:prstGeom>
        </p:spPr>
      </p:pic>
      <p:pic>
        <p:nvPicPr>
          <p:cNvPr id="8" name="Picture 7" descr="logo.png"/>
          <p:cNvPicPr>
            <a:picLocks noChangeAspect="1"/>
          </p:cNvPicPr>
          <p:nvPr/>
        </p:nvPicPr>
        <p:blipFill>
          <a:blip r:embed="rId5"/>
          <a:stretch>
            <a:fillRect/>
          </a:stretch>
        </p:blipFill>
        <p:spPr>
          <a:xfrm>
            <a:off x="2971800" y="5486400"/>
            <a:ext cx="3190875" cy="1143000"/>
          </a:xfrm>
          <a:prstGeom prst="rect">
            <a:avLst/>
          </a:prstGeom>
        </p:spPr>
      </p:pic>
      <p:sp>
        <p:nvSpPr>
          <p:cNvPr id="9" name="Slide Number Placeholder 8"/>
          <p:cNvSpPr>
            <a:spLocks noGrp="1"/>
          </p:cNvSpPr>
          <p:nvPr>
            <p:ph type="sldNum" sz="quarter" idx="12"/>
          </p:nvPr>
        </p:nvSpPr>
        <p:spPr/>
        <p:txBody>
          <a:bodyPr/>
          <a:lstStyle/>
          <a:p>
            <a:fld id="{47A26461-8D2D-4ADB-A900-471D92B69CA8}"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78"/>
          <p:cNvSpPr txBox="1">
            <a:spLocks noGrp="1"/>
          </p:cNvSpPr>
          <p:nvPr>
            <p:ph type="title" idx="4294967295"/>
          </p:nvPr>
        </p:nvSpPr>
        <p:spPr>
          <a:xfrm>
            <a:off x="0" y="228600"/>
            <a:ext cx="8058955" cy="1023938"/>
          </a:xfrm>
          <a:prstGeom prst="rect">
            <a:avLst/>
          </a:prstGeom>
        </p:spPr>
        <p:txBody>
          <a:bodyPr lIns="121900" tIns="121900" rIns="121900" bIns="121900" anchor="t" anchorCtr="0">
            <a:noAutofit/>
          </a:bodyPr>
          <a:lstStyle/>
          <a:p>
            <a:pPr>
              <a:spcAft>
                <a:spcPts val="2133"/>
              </a:spcAft>
            </a:pPr>
            <a:r>
              <a:rPr lang="en" sz="4800" dirty="0" smtClean="0">
                <a:solidFill>
                  <a:schemeClr val="dk1"/>
                </a:solidFill>
                <a:latin typeface="Arial" panose="020B0604020202020204" pitchFamily="34" charset="0"/>
                <a:cs typeface="Arial" panose="020B0604020202020204" pitchFamily="34" charset="0"/>
              </a:rPr>
              <a:t>Islamic Social Enterprise</a:t>
            </a:r>
            <a:endParaRPr lang="en" sz="4800" dirty="0">
              <a:solidFill>
                <a:schemeClr val="dk1"/>
              </a:solidFill>
              <a:latin typeface="Arial" panose="020B0604020202020204" pitchFamily="34" charset="0"/>
              <a:cs typeface="Arial" panose="020B0604020202020204" pitchFamily="34" charset="0"/>
            </a:endParaRPr>
          </a:p>
        </p:txBody>
      </p:sp>
      <p:sp>
        <p:nvSpPr>
          <p:cNvPr id="5" name="Shape 79"/>
          <p:cNvSpPr txBox="1">
            <a:spLocks noGrp="1"/>
          </p:cNvSpPr>
          <p:nvPr>
            <p:ph type="title" idx="4294967295"/>
          </p:nvPr>
        </p:nvSpPr>
        <p:spPr>
          <a:xfrm>
            <a:off x="152400" y="1219200"/>
            <a:ext cx="8839200" cy="5638800"/>
          </a:xfrm>
          <a:prstGeom prst="rect">
            <a:avLst/>
          </a:prstGeom>
        </p:spPr>
        <p:txBody>
          <a:bodyPr lIns="121900" tIns="121900" rIns="121900" bIns="121900" anchor="t" anchorCtr="0">
            <a:noAutofit/>
          </a:bodyPr>
          <a:lstStyle/>
          <a:p>
            <a:pPr algn="l">
              <a:lnSpc>
                <a:spcPct val="115000"/>
              </a:lnSpc>
              <a:spcAft>
                <a:spcPts val="2133"/>
              </a:spcAft>
            </a:pPr>
            <a:r>
              <a:rPr lang="en-US" sz="2400" b="0" dirty="0">
                <a:solidFill>
                  <a:srgbClr val="002060"/>
                </a:solidFill>
                <a:latin typeface="Arial" panose="020B0604020202020204" pitchFamily="34" charset="0"/>
                <a:ea typeface="Lato"/>
                <a:cs typeface="Arial" panose="020B0604020202020204" pitchFamily="34" charset="0"/>
                <a:sym typeface="Lato"/>
              </a:rPr>
              <a:t>The engagement in business activities is regarded as obligatory (</a:t>
            </a:r>
            <a:r>
              <a:rPr lang="en-US" sz="2400" b="0" dirty="0" err="1">
                <a:solidFill>
                  <a:srgbClr val="002060"/>
                </a:solidFill>
                <a:latin typeface="Arial" panose="020B0604020202020204" pitchFamily="34" charset="0"/>
                <a:ea typeface="Lato"/>
                <a:cs typeface="Arial" panose="020B0604020202020204" pitchFamily="34" charset="0"/>
                <a:sym typeface="Lato"/>
              </a:rPr>
              <a:t>fard</a:t>
            </a:r>
            <a:r>
              <a:rPr lang="en-US" sz="2400" b="0" dirty="0">
                <a:solidFill>
                  <a:srgbClr val="002060"/>
                </a:solidFill>
                <a:latin typeface="Arial" panose="020B0604020202020204" pitchFamily="34" charset="0"/>
                <a:ea typeface="Lato"/>
                <a:cs typeface="Arial" panose="020B0604020202020204" pitchFamily="34" charset="0"/>
                <a:sym typeface="Lato"/>
              </a:rPr>
              <a:t> </a:t>
            </a:r>
            <a:r>
              <a:rPr lang="en-US" sz="2400" b="0" dirty="0" err="1">
                <a:solidFill>
                  <a:srgbClr val="002060"/>
                </a:solidFill>
                <a:latin typeface="Arial" panose="020B0604020202020204" pitchFamily="34" charset="0"/>
                <a:ea typeface="Lato"/>
                <a:cs typeface="Arial" panose="020B0604020202020204" pitchFamily="34" charset="0"/>
                <a:sym typeface="Lato"/>
              </a:rPr>
              <a:t>kifayah</a:t>
            </a:r>
            <a:r>
              <a:rPr lang="en-US" sz="2400" b="0" dirty="0">
                <a:solidFill>
                  <a:srgbClr val="002060"/>
                </a:solidFill>
                <a:latin typeface="Arial" panose="020B0604020202020204" pitchFamily="34" charset="0"/>
                <a:ea typeface="Lato"/>
                <a:cs typeface="Arial" panose="020B0604020202020204" pitchFamily="34" charset="0"/>
                <a:sym typeface="Lato"/>
              </a:rPr>
              <a:t>), and social development is considered an integral part of maintaining social values in Islam. </a:t>
            </a:r>
            <a:br>
              <a:rPr lang="en-US" sz="2400" b="0" dirty="0">
                <a:solidFill>
                  <a:srgbClr val="002060"/>
                </a:solidFill>
                <a:latin typeface="Arial" panose="020B0604020202020204" pitchFamily="34" charset="0"/>
                <a:ea typeface="Lato"/>
                <a:cs typeface="Arial" panose="020B0604020202020204" pitchFamily="34" charset="0"/>
                <a:sym typeface="Lato"/>
              </a:rPr>
            </a:br>
            <a:r>
              <a:rPr lang="en-US" sz="2400" b="0" dirty="0" smtClean="0">
                <a:solidFill>
                  <a:srgbClr val="002060"/>
                </a:solidFill>
                <a:latin typeface="Arial" panose="020B0604020202020204" pitchFamily="34" charset="0"/>
                <a:ea typeface="Lato"/>
                <a:cs typeface="Arial" panose="020B0604020202020204" pitchFamily="34" charset="0"/>
                <a:sym typeface="Lato"/>
              </a:rPr>
              <a:t/>
            </a:r>
            <a:br>
              <a:rPr lang="en-US" sz="2400" b="0" dirty="0" smtClean="0">
                <a:solidFill>
                  <a:srgbClr val="002060"/>
                </a:solidFill>
                <a:latin typeface="Arial" panose="020B0604020202020204" pitchFamily="34" charset="0"/>
                <a:ea typeface="Lato"/>
                <a:cs typeface="Arial" panose="020B0604020202020204" pitchFamily="34" charset="0"/>
                <a:sym typeface="Lato"/>
              </a:rPr>
            </a:br>
            <a:r>
              <a:rPr lang="en-US" sz="2400" b="0" dirty="0" smtClean="0">
                <a:solidFill>
                  <a:srgbClr val="002060"/>
                </a:solidFill>
                <a:latin typeface="Arial" panose="020B0604020202020204" pitchFamily="34" charset="0"/>
                <a:ea typeface="Lato"/>
                <a:cs typeface="Arial" panose="020B0604020202020204" pitchFamily="34" charset="0"/>
                <a:sym typeface="Lato"/>
              </a:rPr>
              <a:t>Islamic social enterprise is </a:t>
            </a:r>
            <a:r>
              <a:rPr lang="en-US" sz="2400" b="0" dirty="0">
                <a:solidFill>
                  <a:srgbClr val="002060"/>
                </a:solidFill>
                <a:latin typeface="Arial" panose="020B0604020202020204" pitchFamily="34" charset="0"/>
                <a:ea typeface="Lato"/>
                <a:cs typeface="Arial" panose="020B0604020202020204" pitchFamily="34" charset="0"/>
                <a:sym typeface="Lato"/>
              </a:rPr>
              <a:t>an </a:t>
            </a:r>
            <a:r>
              <a:rPr lang="en-US" sz="2400" b="0" dirty="0" smtClean="0">
                <a:solidFill>
                  <a:srgbClr val="002060"/>
                </a:solidFill>
                <a:latin typeface="Arial" panose="020B0604020202020204" pitchFamily="34" charset="0"/>
                <a:ea typeface="Lato"/>
                <a:cs typeface="Arial" panose="020B0604020202020204" pitchFamily="34" charset="0"/>
                <a:sym typeface="Lato"/>
              </a:rPr>
              <a:t>entrepreneurial </a:t>
            </a:r>
            <a:r>
              <a:rPr lang="en-US" sz="2400" b="0" dirty="0">
                <a:solidFill>
                  <a:srgbClr val="002060"/>
                </a:solidFill>
                <a:latin typeface="Arial" panose="020B0604020202020204" pitchFamily="34" charset="0"/>
                <a:ea typeface="Lato"/>
                <a:cs typeface="Arial" panose="020B0604020202020204" pitchFamily="34" charset="0"/>
                <a:sym typeface="Lato"/>
              </a:rPr>
              <a:t>engagement which has </a:t>
            </a:r>
            <a:r>
              <a:rPr lang="en-US" sz="2400" b="0" u="sng" dirty="0">
                <a:solidFill>
                  <a:srgbClr val="002060"/>
                </a:solidFill>
                <a:latin typeface="Arial" panose="020B0604020202020204" pitchFamily="34" charset="0"/>
                <a:ea typeface="Lato"/>
                <a:cs typeface="Arial" panose="020B0604020202020204" pitchFamily="34" charset="0"/>
                <a:sym typeface="Lato"/>
              </a:rPr>
              <a:t>social mission </a:t>
            </a:r>
            <a:r>
              <a:rPr lang="en-US" sz="2400" b="0" dirty="0">
                <a:solidFill>
                  <a:srgbClr val="002060"/>
                </a:solidFill>
                <a:latin typeface="Arial" panose="020B0604020202020204" pitchFamily="34" charset="0"/>
                <a:ea typeface="Lato"/>
                <a:cs typeface="Arial" panose="020B0604020202020204" pitchFamily="34" charset="0"/>
                <a:sym typeface="Lato"/>
              </a:rPr>
              <a:t>and </a:t>
            </a:r>
            <a:r>
              <a:rPr lang="en-US" sz="2400" b="0" u="sng" dirty="0">
                <a:solidFill>
                  <a:srgbClr val="002060"/>
                </a:solidFill>
                <a:latin typeface="Arial" panose="020B0604020202020204" pitchFamily="34" charset="0"/>
                <a:ea typeface="Lato"/>
                <a:cs typeface="Arial" panose="020B0604020202020204" pitchFamily="34" charset="0"/>
                <a:sym typeface="Lato"/>
              </a:rPr>
              <a:t>comply with the rulings and principles of the </a:t>
            </a:r>
            <a:r>
              <a:rPr lang="en-US" sz="2400" b="0" u="sng" dirty="0" err="1" smtClean="0">
                <a:solidFill>
                  <a:srgbClr val="002060"/>
                </a:solidFill>
                <a:latin typeface="Arial" panose="020B0604020202020204" pitchFamily="34" charset="0"/>
                <a:ea typeface="Lato"/>
                <a:cs typeface="Arial" panose="020B0604020202020204" pitchFamily="34" charset="0"/>
                <a:sym typeface="Lato"/>
              </a:rPr>
              <a:t>Shari’ah</a:t>
            </a:r>
            <a:r>
              <a:rPr lang="en-US" sz="2400" b="0" dirty="0" smtClean="0">
                <a:solidFill>
                  <a:srgbClr val="002060"/>
                </a:solidFill>
                <a:latin typeface="Arial" panose="020B0604020202020204" pitchFamily="34" charset="0"/>
                <a:ea typeface="Lato"/>
                <a:cs typeface="Arial" panose="020B0604020202020204" pitchFamily="34" charset="0"/>
                <a:sym typeface="Lato"/>
              </a:rPr>
              <a:t> </a:t>
            </a:r>
            <a:r>
              <a:rPr lang="en-US" sz="2400" b="0" dirty="0">
                <a:solidFill>
                  <a:srgbClr val="002060"/>
                </a:solidFill>
                <a:latin typeface="Arial" panose="020B0604020202020204" pitchFamily="34" charset="0"/>
                <a:ea typeface="Lato"/>
                <a:cs typeface="Arial" panose="020B0604020202020204" pitchFamily="34" charset="0"/>
                <a:sym typeface="Lato"/>
              </a:rPr>
              <a:t>which </a:t>
            </a:r>
            <a:r>
              <a:rPr lang="en-US" sz="2400" b="0" u="sng" dirty="0">
                <a:solidFill>
                  <a:srgbClr val="002060"/>
                </a:solidFill>
                <a:latin typeface="Arial" panose="020B0604020202020204" pitchFamily="34" charset="0"/>
                <a:ea typeface="Lato"/>
                <a:cs typeface="Arial" panose="020B0604020202020204" pitchFamily="34" charset="0"/>
                <a:sym typeface="Lato"/>
              </a:rPr>
              <a:t>ensure a balance </a:t>
            </a:r>
            <a:r>
              <a:rPr lang="en-US" sz="2400" b="0" dirty="0">
                <a:solidFill>
                  <a:srgbClr val="002060"/>
                </a:solidFill>
                <a:latin typeface="Arial" panose="020B0604020202020204" pitchFamily="34" charset="0"/>
                <a:ea typeface="Lato"/>
                <a:cs typeface="Arial" panose="020B0604020202020204" pitchFamily="34" charset="0"/>
                <a:sym typeface="Lato"/>
              </a:rPr>
              <a:t>between material and spiritual outcomes.</a:t>
            </a:r>
            <a:br>
              <a:rPr lang="en-US" sz="2400" b="0" dirty="0">
                <a:solidFill>
                  <a:srgbClr val="002060"/>
                </a:solidFill>
                <a:latin typeface="Arial" panose="020B0604020202020204" pitchFamily="34" charset="0"/>
                <a:ea typeface="Lato"/>
                <a:cs typeface="Arial" panose="020B0604020202020204" pitchFamily="34" charset="0"/>
                <a:sym typeface="Lato"/>
              </a:rPr>
            </a:br>
            <a:r>
              <a:rPr lang="en" sz="2400" b="0" dirty="0" smtClean="0">
                <a:solidFill>
                  <a:srgbClr val="002060"/>
                </a:solidFill>
                <a:latin typeface="Arial" panose="020B0604020202020204" pitchFamily="34" charset="0"/>
                <a:ea typeface="Lato"/>
                <a:cs typeface="Arial" panose="020B0604020202020204" pitchFamily="34" charset="0"/>
                <a:sym typeface="Lato"/>
              </a:rPr>
              <a:t/>
            </a:r>
            <a:br>
              <a:rPr lang="en" sz="2400" b="0" dirty="0" smtClean="0">
                <a:solidFill>
                  <a:srgbClr val="002060"/>
                </a:solidFill>
                <a:latin typeface="Arial" panose="020B0604020202020204" pitchFamily="34" charset="0"/>
                <a:ea typeface="Lato"/>
                <a:cs typeface="Arial" panose="020B0604020202020204" pitchFamily="34" charset="0"/>
                <a:sym typeface="Lato"/>
              </a:rPr>
            </a:br>
            <a:r>
              <a:rPr lang="en" sz="2400" b="0" dirty="0" smtClean="0">
                <a:solidFill>
                  <a:srgbClr val="002060"/>
                </a:solidFill>
                <a:latin typeface="Arial" panose="020B0604020202020204" pitchFamily="34" charset="0"/>
                <a:ea typeface="Lato"/>
                <a:cs typeface="Arial" panose="020B0604020202020204" pitchFamily="34" charset="0"/>
                <a:sym typeface="Lato"/>
              </a:rPr>
              <a:t/>
            </a:r>
            <a:br>
              <a:rPr lang="en" sz="2400" b="0" dirty="0" smtClean="0">
                <a:solidFill>
                  <a:srgbClr val="002060"/>
                </a:solidFill>
                <a:latin typeface="Arial" panose="020B0604020202020204" pitchFamily="34" charset="0"/>
                <a:ea typeface="Lato"/>
                <a:cs typeface="Arial" panose="020B0604020202020204" pitchFamily="34" charset="0"/>
                <a:sym typeface="Lato"/>
              </a:rPr>
            </a:br>
            <a:r>
              <a:rPr lang="en-US" sz="2400" b="0" dirty="0" smtClean="0">
                <a:solidFill>
                  <a:srgbClr val="002060"/>
                </a:solidFill>
                <a:latin typeface="Arial" panose="020B0604020202020204" pitchFamily="34" charset="0"/>
                <a:ea typeface="Lato"/>
                <a:cs typeface="Arial" panose="020B0604020202020204" pitchFamily="34" charset="0"/>
                <a:sym typeface="Lato"/>
              </a:rPr>
              <a:t>I</a:t>
            </a:r>
            <a:r>
              <a:rPr lang="en" sz="2400" b="0" dirty="0" smtClean="0">
                <a:solidFill>
                  <a:srgbClr val="002060"/>
                </a:solidFill>
                <a:latin typeface="Arial" panose="020B0604020202020204" pitchFamily="34" charset="0"/>
                <a:ea typeface="Lato"/>
                <a:cs typeface="Arial" panose="020B0604020202020204" pitchFamily="34" charset="0"/>
                <a:sym typeface="Lato"/>
              </a:rPr>
              <a:t>ts derived from the Economy binded by the most important and aspect of life ie. Religious Belief – SHARIA COMPLIANT .</a:t>
            </a:r>
            <a:br>
              <a:rPr lang="en" sz="2400" b="0" dirty="0" smtClean="0">
                <a:solidFill>
                  <a:srgbClr val="002060"/>
                </a:solidFill>
                <a:latin typeface="Arial" panose="020B0604020202020204" pitchFamily="34" charset="0"/>
                <a:ea typeface="Lato"/>
                <a:cs typeface="Arial" panose="020B0604020202020204" pitchFamily="34" charset="0"/>
                <a:sym typeface="Lato"/>
              </a:rPr>
            </a:br>
            <a:r>
              <a:rPr lang="en" sz="2400" b="0" dirty="0">
                <a:latin typeface="Arial" panose="020B0604020202020204" pitchFamily="34" charset="0"/>
                <a:ea typeface="Lato"/>
                <a:cs typeface="Arial" panose="020B0604020202020204" pitchFamily="34" charset="0"/>
                <a:sym typeface="Lato"/>
              </a:rPr>
              <a:t/>
            </a:r>
            <a:br>
              <a:rPr lang="en" sz="2400" b="0" dirty="0">
                <a:latin typeface="Arial" panose="020B0604020202020204" pitchFamily="34" charset="0"/>
                <a:ea typeface="Lato"/>
                <a:cs typeface="Arial" panose="020B0604020202020204" pitchFamily="34" charset="0"/>
                <a:sym typeface="Lato"/>
              </a:rPr>
            </a:br>
            <a:r>
              <a:rPr lang="en" sz="1800" b="0" dirty="0">
                <a:latin typeface="Lato"/>
                <a:ea typeface="Lato"/>
                <a:cs typeface="Lato"/>
                <a:sym typeface="Lato"/>
              </a:rPr>
              <a:t/>
            </a:r>
            <a:br>
              <a:rPr lang="en" sz="1800" b="0" dirty="0">
                <a:latin typeface="Lato"/>
                <a:ea typeface="Lato"/>
                <a:cs typeface="Lato"/>
                <a:sym typeface="Lato"/>
              </a:rPr>
            </a:br>
            <a:endParaRPr lang="en" sz="1800" b="0" dirty="0">
              <a:latin typeface="Lato"/>
              <a:ea typeface="Lato"/>
              <a:cs typeface="Lato"/>
              <a:sym typeface="Lato"/>
            </a:endParaRPr>
          </a:p>
        </p:txBody>
      </p:sp>
      <p:sp>
        <p:nvSpPr>
          <p:cNvPr id="6" name="Slide Number Placeholder 5"/>
          <p:cNvSpPr>
            <a:spLocks noGrp="1"/>
          </p:cNvSpPr>
          <p:nvPr>
            <p:ph type="sldNum" sz="quarter" idx="12"/>
          </p:nvPr>
        </p:nvSpPr>
        <p:spPr/>
        <p:txBody>
          <a:bodyPr/>
          <a:lstStyle/>
          <a:p>
            <a:fld id="{47A26461-8D2D-4ADB-A900-471D92B69CA8}"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28600"/>
            <a:ext cx="9800823" cy="1066800"/>
          </a:xfrm>
        </p:spPr>
        <p:txBody>
          <a:bodyPr>
            <a:noAutofit/>
          </a:bodyPr>
          <a:lstStyle/>
          <a:p>
            <a:pPr algn="ctr"/>
            <a:r>
              <a:rPr lang="en-MY" dirty="0">
                <a:latin typeface="Arial" panose="020B0604020202020204" pitchFamily="34" charset="0"/>
                <a:cs typeface="Arial" panose="020B0604020202020204" pitchFamily="34" charset="0"/>
              </a:rPr>
              <a:t>ISLAMIC SOCIAL </a:t>
            </a:r>
            <a:r>
              <a:rPr lang="en-MY" dirty="0" smtClean="0">
                <a:latin typeface="Arial" panose="020B0604020202020204" pitchFamily="34" charset="0"/>
                <a:cs typeface="Arial" panose="020B0604020202020204" pitchFamily="34" charset="0"/>
              </a:rPr>
              <a:t>FINANCE AND </a:t>
            </a:r>
            <a:r>
              <a:rPr lang="en-MY" dirty="0">
                <a:latin typeface="Arial" panose="020B0604020202020204" pitchFamily="34" charset="0"/>
                <a:cs typeface="Arial" panose="020B0604020202020204" pitchFamily="34" charset="0"/>
              </a:rPr>
              <a:t>SOCIAL ENTERPRISE</a:t>
            </a:r>
          </a:p>
        </p:txBody>
      </p:sp>
      <p:grpSp>
        <p:nvGrpSpPr>
          <p:cNvPr id="5" name="Group 4"/>
          <p:cNvGrpSpPr/>
          <p:nvPr/>
        </p:nvGrpSpPr>
        <p:grpSpPr>
          <a:xfrm>
            <a:off x="304800" y="1905000"/>
            <a:ext cx="8553195" cy="4468687"/>
            <a:chOff x="1600356" y="1048544"/>
            <a:chExt cx="7316405" cy="4468687"/>
          </a:xfrm>
        </p:grpSpPr>
        <p:sp>
          <p:nvSpPr>
            <p:cNvPr id="6" name="Oval 5"/>
            <p:cNvSpPr/>
            <p:nvPr/>
          </p:nvSpPr>
          <p:spPr>
            <a:xfrm>
              <a:off x="2056626" y="1048544"/>
              <a:ext cx="1579431" cy="1266527"/>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GB" dirty="0" smtClean="0">
                  <a:latin typeface="Arial" pitchFamily="34" charset="0"/>
                  <a:cs typeface="Arial" pitchFamily="34" charset="0"/>
                </a:rPr>
                <a:t>ISLAMIC FINANCE </a:t>
              </a:r>
              <a:endParaRPr lang="en-GB" dirty="0">
                <a:latin typeface="Arial" pitchFamily="34" charset="0"/>
                <a:cs typeface="Arial" pitchFamily="34" charset="0"/>
              </a:endParaRPr>
            </a:p>
          </p:txBody>
        </p:sp>
        <p:sp>
          <p:nvSpPr>
            <p:cNvPr id="7" name="Oval 6"/>
            <p:cNvSpPr/>
            <p:nvPr/>
          </p:nvSpPr>
          <p:spPr>
            <a:xfrm>
              <a:off x="1600356" y="3944145"/>
              <a:ext cx="1910046" cy="157308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smtClean="0">
                  <a:latin typeface="Arial" pitchFamily="34" charset="0"/>
                  <a:cs typeface="Arial" pitchFamily="34" charset="0"/>
                </a:rPr>
                <a:t>MICROFINANCE SYSTEM </a:t>
              </a:r>
              <a:endParaRPr lang="en-GB" sz="1600" dirty="0">
                <a:latin typeface="Arial" pitchFamily="34" charset="0"/>
                <a:cs typeface="Arial" pitchFamily="34" charset="0"/>
              </a:endParaRPr>
            </a:p>
          </p:txBody>
        </p:sp>
        <p:sp>
          <p:nvSpPr>
            <p:cNvPr id="8" name="Oval 7"/>
            <p:cNvSpPr/>
            <p:nvPr/>
          </p:nvSpPr>
          <p:spPr>
            <a:xfrm>
              <a:off x="3937447" y="1844824"/>
              <a:ext cx="1966703" cy="2880320"/>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Arial" pitchFamily="34" charset="0"/>
                  <a:cs typeface="Arial" pitchFamily="34" charset="0"/>
                </a:rPr>
                <a:t>Social </a:t>
              </a:r>
              <a:r>
                <a:rPr lang="en-US" sz="2200" dirty="0" smtClean="0">
                  <a:latin typeface="Arial" pitchFamily="34" charset="0"/>
                  <a:cs typeface="Arial" pitchFamily="34" charset="0"/>
                </a:rPr>
                <a:t>Enterprise</a:t>
              </a:r>
              <a:endParaRPr lang="en-GB" sz="2200" dirty="0">
                <a:latin typeface="Arial" pitchFamily="34" charset="0"/>
                <a:cs typeface="Arial" pitchFamily="34" charset="0"/>
              </a:endParaRPr>
            </a:p>
          </p:txBody>
        </p:sp>
        <p:sp>
          <p:nvSpPr>
            <p:cNvPr id="9" name="Notched Right Arrow 8"/>
            <p:cNvSpPr/>
            <p:nvPr/>
          </p:nvSpPr>
          <p:spPr>
            <a:xfrm rot="2176165">
              <a:off x="3506931" y="2069509"/>
              <a:ext cx="591382" cy="224328"/>
            </a:xfrm>
            <a:prstGeom prst="notchedRightArrow">
              <a:avLst>
                <a:gd name="adj1" fmla="val 36688"/>
                <a:gd name="adj2"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0" name="TextBox 9"/>
            <p:cNvSpPr txBox="1"/>
            <p:nvPr/>
          </p:nvSpPr>
          <p:spPr>
            <a:xfrm>
              <a:off x="6619331" y="1200944"/>
              <a:ext cx="2232248" cy="64633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smtClean="0">
                  <a:latin typeface="Arial" pitchFamily="34" charset="0"/>
                  <a:cs typeface="Arial" pitchFamily="34" charset="0"/>
                </a:rPr>
                <a:t>Food and Beverage  Industry </a:t>
              </a:r>
              <a:endParaRPr lang="en-GB" dirty="0">
                <a:latin typeface="Arial" pitchFamily="34" charset="0"/>
                <a:cs typeface="Arial" pitchFamily="34" charset="0"/>
              </a:endParaRPr>
            </a:p>
          </p:txBody>
        </p:sp>
        <p:sp>
          <p:nvSpPr>
            <p:cNvPr id="11" name="TextBox 10"/>
            <p:cNvSpPr txBox="1"/>
            <p:nvPr/>
          </p:nvSpPr>
          <p:spPr>
            <a:xfrm>
              <a:off x="6619331" y="3029744"/>
              <a:ext cx="2232248" cy="369332"/>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smtClean="0">
                  <a:latin typeface="Arial" pitchFamily="34" charset="0"/>
                  <a:cs typeface="Arial" pitchFamily="34" charset="0"/>
                </a:rPr>
                <a:t>Education and Health </a:t>
              </a:r>
              <a:endParaRPr lang="en-GB" dirty="0">
                <a:latin typeface="Arial" pitchFamily="34" charset="0"/>
                <a:cs typeface="Arial" pitchFamily="34" charset="0"/>
              </a:endParaRPr>
            </a:p>
          </p:txBody>
        </p:sp>
        <p:sp>
          <p:nvSpPr>
            <p:cNvPr id="12" name="TextBox 11"/>
            <p:cNvSpPr txBox="1"/>
            <p:nvPr/>
          </p:nvSpPr>
          <p:spPr>
            <a:xfrm>
              <a:off x="6684513" y="5010944"/>
              <a:ext cx="2232248" cy="369332"/>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latin typeface="Arial" pitchFamily="34" charset="0"/>
                  <a:cs typeface="Arial" pitchFamily="34" charset="0"/>
                </a:rPr>
                <a:t>Tourism and Leisure </a:t>
              </a:r>
              <a:endParaRPr lang="en-GB" dirty="0">
                <a:latin typeface="Arial" pitchFamily="34" charset="0"/>
                <a:cs typeface="Arial" pitchFamily="34" charset="0"/>
              </a:endParaRPr>
            </a:p>
          </p:txBody>
        </p:sp>
        <p:cxnSp>
          <p:nvCxnSpPr>
            <p:cNvPr id="15" name="Straight Arrow Connector 14"/>
            <p:cNvCxnSpPr/>
            <p:nvPr/>
          </p:nvCxnSpPr>
          <p:spPr>
            <a:xfrm>
              <a:off x="5905439" y="3228791"/>
              <a:ext cx="718789" cy="201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sp>
        <p:nvSpPr>
          <p:cNvPr id="16" name="Oval 15"/>
          <p:cNvSpPr/>
          <p:nvPr/>
        </p:nvSpPr>
        <p:spPr>
          <a:xfrm>
            <a:off x="428505" y="3171528"/>
            <a:ext cx="1656184" cy="1541785"/>
          </a:xfrm>
          <a:prstGeom prst="ellipse">
            <a:avLst/>
          </a:prstGeom>
          <a:solidFill>
            <a:schemeClr val="accent6">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smtClean="0">
                <a:latin typeface="Arial" pitchFamily="34" charset="0"/>
                <a:cs typeface="Arial" pitchFamily="34" charset="0"/>
              </a:rPr>
              <a:t>ZAKAT &amp;</a:t>
            </a:r>
            <a:endParaRPr lang="en-GB" sz="1600" dirty="0" smtClean="0">
              <a:latin typeface="Arial" pitchFamily="34" charset="0"/>
              <a:cs typeface="Arial" pitchFamily="34" charset="0"/>
            </a:endParaRPr>
          </a:p>
          <a:p>
            <a:pPr algn="ctr"/>
            <a:r>
              <a:rPr lang="en-US" sz="1600" dirty="0" smtClean="0">
                <a:latin typeface="Arial" pitchFamily="34" charset="0"/>
                <a:cs typeface="Arial" pitchFamily="34" charset="0"/>
              </a:rPr>
              <a:t>WAQF</a:t>
            </a:r>
            <a:endParaRPr lang="en-GB" sz="1600" dirty="0">
              <a:latin typeface="Arial" pitchFamily="34" charset="0"/>
              <a:cs typeface="Arial" pitchFamily="34" charset="0"/>
            </a:endParaRPr>
          </a:p>
        </p:txBody>
      </p:sp>
      <p:sp>
        <p:nvSpPr>
          <p:cNvPr id="17" name="Notched Right Arrow 8"/>
          <p:cNvSpPr/>
          <p:nvPr/>
        </p:nvSpPr>
        <p:spPr>
          <a:xfrm rot="19637052">
            <a:off x="2379369" y="5035436"/>
            <a:ext cx="946941" cy="319127"/>
          </a:xfrm>
          <a:prstGeom prst="notchedRightArrow">
            <a:avLst>
              <a:gd name="adj1" fmla="val 36688"/>
              <a:gd name="adj2"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8" name="Notched Right Arrow 8"/>
          <p:cNvSpPr/>
          <p:nvPr/>
        </p:nvSpPr>
        <p:spPr>
          <a:xfrm rot="346748">
            <a:off x="2103614" y="3667868"/>
            <a:ext cx="939517" cy="396241"/>
          </a:xfrm>
          <a:prstGeom prst="notchedRightArrow">
            <a:avLst>
              <a:gd name="adj1" fmla="val 36688"/>
              <a:gd name="adj2"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9" name="Slide Number Placeholder 18"/>
          <p:cNvSpPr>
            <a:spLocks noGrp="1"/>
          </p:cNvSpPr>
          <p:nvPr>
            <p:ph type="sldNum" sz="quarter" idx="12"/>
          </p:nvPr>
        </p:nvSpPr>
        <p:spPr/>
        <p:txBody>
          <a:bodyPr/>
          <a:lstStyle/>
          <a:p>
            <a:fld id="{47A26461-8D2D-4ADB-A900-471D92B69CA8}" type="slidenum">
              <a:rPr lang="en-US" smtClean="0"/>
              <a:pPr/>
              <a:t>11</a:t>
            </a:fld>
            <a:endParaRPr lang="en-US"/>
          </a:p>
        </p:txBody>
      </p:sp>
      <p:cxnSp>
        <p:nvCxnSpPr>
          <p:cNvPr id="21" name="Straight Connector 20"/>
          <p:cNvCxnSpPr/>
          <p:nvPr/>
        </p:nvCxnSpPr>
        <p:spPr>
          <a:xfrm rot="5400000">
            <a:off x="3429000" y="4038600"/>
            <a:ext cx="38100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334000" y="3048000"/>
            <a:ext cx="840296" cy="201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3" name="Straight Arrow Connector 22"/>
          <p:cNvCxnSpPr/>
          <p:nvPr/>
        </p:nvCxnSpPr>
        <p:spPr>
          <a:xfrm>
            <a:off x="5334000" y="4800600"/>
            <a:ext cx="840296" cy="201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4" name="Straight Arrow Connector 23"/>
          <p:cNvCxnSpPr/>
          <p:nvPr/>
        </p:nvCxnSpPr>
        <p:spPr>
          <a:xfrm>
            <a:off x="5334000" y="2133600"/>
            <a:ext cx="840296" cy="201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5" name="Straight Arrow Connector 24"/>
          <p:cNvCxnSpPr/>
          <p:nvPr/>
        </p:nvCxnSpPr>
        <p:spPr>
          <a:xfrm>
            <a:off x="5334000" y="5943600"/>
            <a:ext cx="840296" cy="201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6" name="TextBox 25"/>
          <p:cNvSpPr txBox="1"/>
          <p:nvPr/>
        </p:nvSpPr>
        <p:spPr>
          <a:xfrm>
            <a:off x="6172200" y="2819400"/>
            <a:ext cx="2609595" cy="64633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latin typeface="Arial" pitchFamily="34" charset="0"/>
                <a:cs typeface="Arial" pitchFamily="34" charset="0"/>
              </a:rPr>
              <a:t>Agri-business and Farming  </a:t>
            </a:r>
            <a:endParaRPr lang="en-GB" dirty="0"/>
          </a:p>
        </p:txBody>
      </p:sp>
      <p:sp>
        <p:nvSpPr>
          <p:cNvPr id="27" name="TextBox 26"/>
          <p:cNvSpPr txBox="1"/>
          <p:nvPr/>
        </p:nvSpPr>
        <p:spPr>
          <a:xfrm>
            <a:off x="6248400" y="4572000"/>
            <a:ext cx="2609595" cy="646331"/>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smtClean="0">
                <a:latin typeface="Arial" pitchFamily="34" charset="0"/>
                <a:cs typeface="Arial" pitchFamily="34" charset="0"/>
              </a:rPr>
              <a:t>Pharmaceutical, Beauty and Fashion </a:t>
            </a:r>
            <a:endParaRPr lang="en-GB"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715962"/>
          </a:xfrm>
        </p:spPr>
        <p:txBody>
          <a:bodyPr>
            <a:normAutofit/>
          </a:bodyPr>
          <a:lstStyle/>
          <a:p>
            <a:r>
              <a:rPr lang="en-US" sz="3600" dirty="0" smtClean="0">
                <a:solidFill>
                  <a:schemeClr val="dk1"/>
                </a:solidFill>
                <a:latin typeface="Arial" panose="020B0604020202020204" pitchFamily="34" charset="0"/>
                <a:cs typeface="Arial" panose="020B0604020202020204" pitchFamily="34" charset="0"/>
              </a:rPr>
              <a:t>I</a:t>
            </a:r>
            <a:r>
              <a:rPr lang="en" sz="3600" dirty="0" smtClean="0">
                <a:solidFill>
                  <a:schemeClr val="dk1"/>
                </a:solidFill>
                <a:latin typeface="Arial" panose="020B0604020202020204" pitchFamily="34" charset="0"/>
                <a:cs typeface="Arial" panose="020B0604020202020204" pitchFamily="34" charset="0"/>
              </a:rPr>
              <a:t>ts Found @ Four Factors of Production</a:t>
            </a:r>
            <a:endParaRPr lang="en-US" sz="3600" dirty="0"/>
          </a:p>
        </p:txBody>
      </p:sp>
      <p:sp>
        <p:nvSpPr>
          <p:cNvPr id="3" name="Content Placeholder 2"/>
          <p:cNvSpPr>
            <a:spLocks noGrp="1"/>
          </p:cNvSpPr>
          <p:nvPr>
            <p:ph idx="1"/>
          </p:nvPr>
        </p:nvSpPr>
        <p:spPr>
          <a:xfrm>
            <a:off x="457200" y="990600"/>
            <a:ext cx="8229600" cy="5334000"/>
          </a:xfrm>
        </p:spPr>
        <p:txBody>
          <a:bodyPr>
            <a:normAutofit fontScale="77500" lnSpcReduction="20000"/>
          </a:bodyPr>
          <a:lstStyle/>
          <a:p>
            <a:r>
              <a:rPr lang="en" b="1" dirty="0" smtClean="0">
                <a:solidFill>
                  <a:srgbClr val="002060"/>
                </a:solidFill>
                <a:latin typeface="Arial" panose="020B0604020202020204" pitchFamily="34" charset="0"/>
                <a:ea typeface="Lato"/>
                <a:cs typeface="Arial" panose="020B0604020202020204" pitchFamily="34" charset="0"/>
                <a:sym typeface="Lato"/>
              </a:rPr>
              <a:t>Land</a:t>
            </a:r>
            <a:r>
              <a:rPr lang="en" dirty="0" smtClean="0">
                <a:solidFill>
                  <a:srgbClr val="002060"/>
                </a:solidFill>
                <a:latin typeface="Arial" panose="020B0604020202020204" pitchFamily="34" charset="0"/>
                <a:ea typeface="Lato"/>
                <a:cs typeface="Arial" panose="020B0604020202020204" pitchFamily="34" charset="0"/>
                <a:sym typeface="Lato"/>
              </a:rPr>
              <a:t>:</a:t>
            </a:r>
            <a:r>
              <a:rPr lang="en" b="0" dirty="0" smtClean="0">
                <a:solidFill>
                  <a:srgbClr val="002060"/>
                </a:solidFill>
                <a:latin typeface="Arial" panose="020B0604020202020204" pitchFamily="34" charset="0"/>
                <a:ea typeface="Lato"/>
                <a:cs typeface="Arial" panose="020B0604020202020204" pitchFamily="34" charset="0"/>
                <a:sym typeface="Lato"/>
              </a:rPr>
              <a:t> a gift of nature used in the production of goods and services through various means such as; purchase, exchange, and gifts.</a:t>
            </a:r>
            <a:br>
              <a:rPr lang="en" b="0" dirty="0" smtClean="0">
                <a:solidFill>
                  <a:srgbClr val="002060"/>
                </a:solidFill>
                <a:latin typeface="Arial" panose="020B0604020202020204" pitchFamily="34" charset="0"/>
                <a:ea typeface="Lato"/>
                <a:cs typeface="Arial" panose="020B0604020202020204" pitchFamily="34" charset="0"/>
                <a:sym typeface="Lato"/>
              </a:rPr>
            </a:br>
            <a:r>
              <a:rPr lang="en" b="0" dirty="0" smtClean="0">
                <a:solidFill>
                  <a:srgbClr val="002060"/>
                </a:solidFill>
                <a:latin typeface="Arial" panose="020B0604020202020204" pitchFamily="34" charset="0"/>
                <a:ea typeface="Lato"/>
                <a:cs typeface="Arial" panose="020B0604020202020204" pitchFamily="34" charset="0"/>
                <a:sym typeface="Lato"/>
              </a:rPr>
              <a:t/>
            </a:r>
            <a:br>
              <a:rPr lang="en" b="0" dirty="0" smtClean="0">
                <a:solidFill>
                  <a:srgbClr val="002060"/>
                </a:solidFill>
                <a:latin typeface="Arial" panose="020B0604020202020204" pitchFamily="34" charset="0"/>
                <a:ea typeface="Lato"/>
                <a:cs typeface="Arial" panose="020B0604020202020204" pitchFamily="34" charset="0"/>
                <a:sym typeface="Lato"/>
              </a:rPr>
            </a:br>
            <a:r>
              <a:rPr lang="en" b="1" dirty="0" smtClean="0">
                <a:solidFill>
                  <a:srgbClr val="002060"/>
                </a:solidFill>
                <a:latin typeface="Arial" panose="020B0604020202020204" pitchFamily="34" charset="0"/>
                <a:ea typeface="Lato"/>
                <a:cs typeface="Arial" panose="020B0604020202020204" pitchFamily="34" charset="0"/>
                <a:sym typeface="Lato"/>
              </a:rPr>
              <a:t>Labour</a:t>
            </a:r>
            <a:r>
              <a:rPr lang="en" dirty="0" smtClean="0">
                <a:solidFill>
                  <a:srgbClr val="002060"/>
                </a:solidFill>
                <a:latin typeface="Arial" panose="020B0604020202020204" pitchFamily="34" charset="0"/>
                <a:ea typeface="Lato"/>
                <a:cs typeface="Arial" panose="020B0604020202020204" pitchFamily="34" charset="0"/>
                <a:sym typeface="Lato"/>
              </a:rPr>
              <a:t>:</a:t>
            </a:r>
            <a:r>
              <a:rPr lang="en" b="0" dirty="0" smtClean="0">
                <a:solidFill>
                  <a:srgbClr val="002060"/>
                </a:solidFill>
                <a:latin typeface="Arial" panose="020B0604020202020204" pitchFamily="34" charset="0"/>
                <a:ea typeface="Lato"/>
                <a:cs typeface="Arial" panose="020B0604020202020204" pitchFamily="34" charset="0"/>
                <a:sym typeface="Lato"/>
              </a:rPr>
              <a:t> is composed of all types of work engagement where an individual or group of people offer their expertise to an enterprise in return for wages or salaries.</a:t>
            </a:r>
            <a:br>
              <a:rPr lang="en" b="0" dirty="0" smtClean="0">
                <a:solidFill>
                  <a:srgbClr val="002060"/>
                </a:solidFill>
                <a:latin typeface="Arial" panose="020B0604020202020204" pitchFamily="34" charset="0"/>
                <a:ea typeface="Lato"/>
                <a:cs typeface="Arial" panose="020B0604020202020204" pitchFamily="34" charset="0"/>
                <a:sym typeface="Lato"/>
              </a:rPr>
            </a:br>
            <a:r>
              <a:rPr lang="en" b="0" dirty="0" smtClean="0">
                <a:solidFill>
                  <a:srgbClr val="002060"/>
                </a:solidFill>
                <a:latin typeface="Arial" panose="020B0604020202020204" pitchFamily="34" charset="0"/>
                <a:ea typeface="Lato"/>
                <a:cs typeface="Arial" panose="020B0604020202020204" pitchFamily="34" charset="0"/>
                <a:sym typeface="Lato"/>
              </a:rPr>
              <a:t/>
            </a:r>
            <a:br>
              <a:rPr lang="en" b="0" dirty="0" smtClean="0">
                <a:solidFill>
                  <a:srgbClr val="002060"/>
                </a:solidFill>
                <a:latin typeface="Arial" panose="020B0604020202020204" pitchFamily="34" charset="0"/>
                <a:ea typeface="Lato"/>
                <a:cs typeface="Arial" panose="020B0604020202020204" pitchFamily="34" charset="0"/>
                <a:sym typeface="Lato"/>
              </a:rPr>
            </a:br>
            <a:r>
              <a:rPr lang="en" b="1" dirty="0" smtClean="0">
                <a:solidFill>
                  <a:srgbClr val="002060"/>
                </a:solidFill>
                <a:latin typeface="Arial" panose="020B0604020202020204" pitchFamily="34" charset="0"/>
                <a:ea typeface="Lato"/>
                <a:cs typeface="Arial" panose="020B0604020202020204" pitchFamily="34" charset="0"/>
                <a:sym typeface="Lato"/>
              </a:rPr>
              <a:t>Capital</a:t>
            </a:r>
            <a:r>
              <a:rPr lang="en" dirty="0" smtClean="0">
                <a:solidFill>
                  <a:srgbClr val="002060"/>
                </a:solidFill>
                <a:latin typeface="Arial" panose="020B0604020202020204" pitchFamily="34" charset="0"/>
                <a:ea typeface="Lato"/>
                <a:cs typeface="Arial" panose="020B0604020202020204" pitchFamily="34" charset="0"/>
                <a:sym typeface="Lato"/>
              </a:rPr>
              <a:t>:</a:t>
            </a:r>
            <a:r>
              <a:rPr lang="en" b="0" dirty="0" smtClean="0">
                <a:solidFill>
                  <a:srgbClr val="002060"/>
                </a:solidFill>
                <a:latin typeface="Arial" panose="020B0604020202020204" pitchFamily="34" charset="0"/>
                <a:ea typeface="Lato"/>
                <a:cs typeface="Arial" panose="020B0604020202020204" pitchFamily="34" charset="0"/>
                <a:sym typeface="Lato"/>
              </a:rPr>
              <a:t> it refers to physical assets such as money and machinery that are required to set up an enterprise.</a:t>
            </a:r>
            <a:br>
              <a:rPr lang="en" b="0" dirty="0" smtClean="0">
                <a:solidFill>
                  <a:srgbClr val="002060"/>
                </a:solidFill>
                <a:latin typeface="Arial" panose="020B0604020202020204" pitchFamily="34" charset="0"/>
                <a:ea typeface="Lato"/>
                <a:cs typeface="Arial" panose="020B0604020202020204" pitchFamily="34" charset="0"/>
                <a:sym typeface="Lato"/>
              </a:rPr>
            </a:br>
            <a:r>
              <a:rPr lang="en" b="0" dirty="0" smtClean="0">
                <a:solidFill>
                  <a:srgbClr val="002060"/>
                </a:solidFill>
                <a:latin typeface="Arial" panose="020B0604020202020204" pitchFamily="34" charset="0"/>
                <a:ea typeface="Lato"/>
                <a:cs typeface="Arial" panose="020B0604020202020204" pitchFamily="34" charset="0"/>
                <a:sym typeface="Lato"/>
              </a:rPr>
              <a:t/>
            </a:r>
            <a:br>
              <a:rPr lang="en" b="0" dirty="0" smtClean="0">
                <a:solidFill>
                  <a:srgbClr val="002060"/>
                </a:solidFill>
                <a:latin typeface="Arial" panose="020B0604020202020204" pitchFamily="34" charset="0"/>
                <a:ea typeface="Lato"/>
                <a:cs typeface="Arial" panose="020B0604020202020204" pitchFamily="34" charset="0"/>
                <a:sym typeface="Lato"/>
              </a:rPr>
            </a:br>
            <a:r>
              <a:rPr lang="en" b="1" dirty="0" smtClean="0">
                <a:solidFill>
                  <a:srgbClr val="002060"/>
                </a:solidFill>
                <a:latin typeface="Arial" panose="020B0604020202020204" pitchFamily="34" charset="0"/>
                <a:ea typeface="Lato"/>
                <a:cs typeface="Arial" panose="020B0604020202020204" pitchFamily="34" charset="0"/>
                <a:sym typeface="Lato"/>
              </a:rPr>
              <a:t>Entrepreneur</a:t>
            </a:r>
            <a:r>
              <a:rPr lang="en" dirty="0" smtClean="0">
                <a:solidFill>
                  <a:srgbClr val="002060"/>
                </a:solidFill>
                <a:latin typeface="Arial" panose="020B0604020202020204" pitchFamily="34" charset="0"/>
                <a:ea typeface="Lato"/>
                <a:cs typeface="Arial" panose="020B0604020202020204" pitchFamily="34" charset="0"/>
                <a:sym typeface="Lato"/>
              </a:rPr>
              <a:t>:</a:t>
            </a:r>
            <a:r>
              <a:rPr lang="en" b="0" dirty="0" smtClean="0">
                <a:solidFill>
                  <a:srgbClr val="002060"/>
                </a:solidFill>
                <a:latin typeface="Arial" panose="020B0604020202020204" pitchFamily="34" charset="0"/>
                <a:ea typeface="Lato"/>
                <a:cs typeface="Arial" panose="020B0604020202020204" pitchFamily="34" charset="0"/>
                <a:sym typeface="Lato"/>
              </a:rPr>
              <a:t> is the one who coordinates the other factors of production.</a:t>
            </a:r>
            <a:br>
              <a:rPr lang="en" b="0" dirty="0" smtClean="0">
                <a:solidFill>
                  <a:srgbClr val="002060"/>
                </a:solidFill>
                <a:latin typeface="Arial" panose="020B0604020202020204" pitchFamily="34" charset="0"/>
                <a:ea typeface="Lato"/>
                <a:cs typeface="Arial" panose="020B0604020202020204" pitchFamily="34" charset="0"/>
                <a:sym typeface="Lato"/>
              </a:rPr>
            </a:br>
            <a:r>
              <a:rPr lang="en-US" b="0" dirty="0" smtClean="0">
                <a:solidFill>
                  <a:srgbClr val="002060"/>
                </a:solidFill>
                <a:latin typeface="Arial" panose="020B0604020202020204" pitchFamily="34" charset="0"/>
                <a:ea typeface="Lato"/>
                <a:cs typeface="Arial" panose="020B0604020202020204" pitchFamily="34" charset="0"/>
                <a:sym typeface="Lato"/>
              </a:rPr>
              <a:t>The social enterprise leverages on this framework to perform their business functions</a:t>
            </a:r>
            <a:r>
              <a:rPr lang="en-US" sz="2800" b="0" dirty="0" smtClean="0">
                <a:solidFill>
                  <a:srgbClr val="002060"/>
                </a:solidFill>
                <a:latin typeface="Lato"/>
                <a:ea typeface="Lato"/>
                <a:cs typeface="Lato"/>
                <a:sym typeface="Lato"/>
              </a:rPr>
              <a:t>.</a:t>
            </a:r>
            <a:endParaRPr lang="en-US" dirty="0"/>
          </a:p>
        </p:txBody>
      </p:sp>
      <p:sp>
        <p:nvSpPr>
          <p:cNvPr id="4" name="Slide Number Placeholder 3"/>
          <p:cNvSpPr>
            <a:spLocks noGrp="1"/>
          </p:cNvSpPr>
          <p:nvPr>
            <p:ph type="sldNum" sz="quarter" idx="12"/>
          </p:nvPr>
        </p:nvSpPr>
        <p:spPr/>
        <p:txBody>
          <a:bodyPr/>
          <a:lstStyle/>
          <a:p>
            <a:fld id="{47A26461-8D2D-4ADB-A900-471D92B69CA8}"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 b="1" kern="0" dirty="0" smtClean="0">
                <a:latin typeface="Arial" panose="020B0604020202020204" pitchFamily="34" charset="0"/>
                <a:ea typeface="Raleway"/>
                <a:cs typeface="Arial" panose="020B0604020202020204" pitchFamily="34" charset="0"/>
                <a:sym typeface="Raleway"/>
              </a:rPr>
              <a:t>Challenges</a:t>
            </a:r>
            <a:endParaRPr lang="en-US" dirty="0"/>
          </a:p>
        </p:txBody>
      </p:sp>
      <p:sp>
        <p:nvSpPr>
          <p:cNvPr id="5" name="Shape 88"/>
          <p:cNvSpPr txBox="1">
            <a:spLocks/>
          </p:cNvSpPr>
          <p:nvPr/>
        </p:nvSpPr>
        <p:spPr>
          <a:xfrm>
            <a:off x="609600" y="1900405"/>
            <a:ext cx="7446045" cy="4437062"/>
          </a:xfrm>
          <a:prstGeom prst="rect">
            <a:avLst/>
          </a:prstGeom>
        </p:spPr>
        <p:txBody>
          <a:bodyPr vert="horz" lIns="121900" tIns="121900" rIns="121900" bIns="121900" rtlCol="0" anchor="t" anchorCtr="0">
            <a:noAutofit/>
          </a:bodyPr>
          <a:lstStyle/>
          <a:p>
            <a:pPr marL="609585" marR="0" lvl="0" indent="-423323" algn="l" defTabSz="914400" rtl="0" eaLnBrk="1" fontAlgn="auto" latinLnBrk="0" hangingPunct="1">
              <a:lnSpc>
                <a:spcPct val="100000"/>
              </a:lnSpc>
              <a:spcBef>
                <a:spcPct val="20000"/>
              </a:spcBef>
              <a:spcAft>
                <a:spcPts val="1333"/>
              </a:spcAft>
              <a:buClr>
                <a:schemeClr val="dk1"/>
              </a:buClr>
              <a:buSzTx/>
              <a:buFont typeface="Raleway"/>
              <a:buChar char="➔"/>
              <a:tabLst/>
              <a:defRPr/>
            </a:pPr>
            <a:r>
              <a:rPr kumimoji="0" lang="en" sz="3200" b="1" i="0" u="none" strike="noStrike" kern="1200" cap="none" spc="0" normalizeH="0" baseline="0" noProof="0" smtClean="0">
                <a:ln>
                  <a:noFill/>
                </a:ln>
                <a:solidFill>
                  <a:srgbClr val="002060"/>
                </a:solidFill>
                <a:effectLst/>
                <a:uLnTx/>
                <a:uFillTx/>
                <a:latin typeface="Arial" panose="020B0604020202020204" pitchFamily="34" charset="0"/>
                <a:ea typeface="Raleway"/>
                <a:cs typeface="Arial" panose="020B0604020202020204" pitchFamily="34" charset="0"/>
                <a:sym typeface="Raleway"/>
              </a:rPr>
              <a:t>Inadequate Financing</a:t>
            </a:r>
            <a:r>
              <a:rPr kumimoji="0" lang="en" sz="3200" b="0" i="0" u="none" strike="noStrike" kern="1200" cap="none" spc="0" normalizeH="0" baseline="0" noProof="0" smtClean="0">
                <a:ln>
                  <a:noFill/>
                </a:ln>
                <a:solidFill>
                  <a:srgbClr val="002060"/>
                </a:solidFill>
                <a:effectLst/>
                <a:uLnTx/>
                <a:uFillTx/>
                <a:latin typeface="Arial" panose="020B0604020202020204" pitchFamily="34" charset="0"/>
                <a:ea typeface="Raleway"/>
                <a:cs typeface="Arial" panose="020B0604020202020204" pitchFamily="34" charset="0"/>
                <a:sym typeface="Raleway"/>
              </a:rPr>
              <a:t/>
            </a:r>
            <a:br>
              <a:rPr kumimoji="0" lang="en" sz="3200" b="0" i="0" u="none" strike="noStrike" kern="1200" cap="none" spc="0" normalizeH="0" baseline="0" noProof="0" smtClean="0">
                <a:ln>
                  <a:noFill/>
                </a:ln>
                <a:solidFill>
                  <a:srgbClr val="002060"/>
                </a:solidFill>
                <a:effectLst/>
                <a:uLnTx/>
                <a:uFillTx/>
                <a:latin typeface="Arial" panose="020B0604020202020204" pitchFamily="34" charset="0"/>
                <a:ea typeface="Raleway"/>
                <a:cs typeface="Arial" panose="020B0604020202020204" pitchFamily="34" charset="0"/>
                <a:sym typeface="Raleway"/>
              </a:rPr>
            </a:br>
            <a:r>
              <a:rPr kumimoji="0" lang="en" sz="3200" b="0" i="0" u="none" strike="noStrike" kern="1200" cap="none" spc="0" normalizeH="0" baseline="0" noProof="0" smtClean="0">
                <a:ln>
                  <a:noFill/>
                </a:ln>
                <a:solidFill>
                  <a:srgbClr val="002060"/>
                </a:solidFill>
                <a:effectLst/>
                <a:uLnTx/>
                <a:uFillTx/>
                <a:latin typeface="Arial" panose="020B0604020202020204" pitchFamily="34" charset="0"/>
                <a:ea typeface="Raleway"/>
                <a:cs typeface="Arial" panose="020B0604020202020204" pitchFamily="34" charset="0"/>
                <a:sym typeface="Raleway"/>
              </a:rPr>
              <a:t>Enormous task accessing financing from traditional financing institutions</a:t>
            </a:r>
          </a:p>
          <a:p>
            <a:pPr marL="609585" marR="0" lvl="0" indent="-423323" algn="l" defTabSz="914400" rtl="0" eaLnBrk="1" fontAlgn="auto" latinLnBrk="0" hangingPunct="1">
              <a:lnSpc>
                <a:spcPct val="100000"/>
              </a:lnSpc>
              <a:spcBef>
                <a:spcPct val="20000"/>
              </a:spcBef>
              <a:spcAft>
                <a:spcPts val="1333"/>
              </a:spcAft>
              <a:buClr>
                <a:schemeClr val="dk1"/>
              </a:buClr>
              <a:buSzTx/>
              <a:buFont typeface="Raleway"/>
              <a:buChar char="➔"/>
              <a:tabLst/>
              <a:defRPr/>
            </a:pPr>
            <a:r>
              <a:rPr kumimoji="0" lang="en" sz="3200" b="1" i="0" u="none" strike="noStrike" kern="1200" cap="none" spc="0" normalizeH="0" baseline="0" noProof="0" smtClean="0">
                <a:ln>
                  <a:noFill/>
                </a:ln>
                <a:solidFill>
                  <a:srgbClr val="002060"/>
                </a:solidFill>
                <a:effectLst/>
                <a:uLnTx/>
                <a:uFillTx/>
                <a:latin typeface="Arial" panose="020B0604020202020204" pitchFamily="34" charset="0"/>
                <a:ea typeface="Raleway"/>
                <a:cs typeface="Arial" panose="020B0604020202020204" pitchFamily="34" charset="0"/>
                <a:sym typeface="Raleway"/>
              </a:rPr>
              <a:t>Human Resource Personnel </a:t>
            </a:r>
            <a:r>
              <a:rPr kumimoji="0" lang="en" sz="3200" b="0" i="0" u="none" strike="noStrike" kern="1200" cap="none" spc="0" normalizeH="0" baseline="0" noProof="0" smtClean="0">
                <a:ln>
                  <a:noFill/>
                </a:ln>
                <a:solidFill>
                  <a:srgbClr val="002060"/>
                </a:solidFill>
                <a:effectLst/>
                <a:uLnTx/>
                <a:uFillTx/>
                <a:latin typeface="Arial" panose="020B0604020202020204" pitchFamily="34" charset="0"/>
                <a:ea typeface="Raleway"/>
                <a:cs typeface="Arial" panose="020B0604020202020204" pitchFamily="34" charset="0"/>
                <a:sym typeface="Raleway"/>
              </a:rPr>
              <a:t/>
            </a:r>
            <a:br>
              <a:rPr kumimoji="0" lang="en" sz="3200" b="0" i="0" u="none" strike="noStrike" kern="1200" cap="none" spc="0" normalizeH="0" baseline="0" noProof="0" smtClean="0">
                <a:ln>
                  <a:noFill/>
                </a:ln>
                <a:solidFill>
                  <a:srgbClr val="002060"/>
                </a:solidFill>
                <a:effectLst/>
                <a:uLnTx/>
                <a:uFillTx/>
                <a:latin typeface="Arial" panose="020B0604020202020204" pitchFamily="34" charset="0"/>
                <a:ea typeface="Raleway"/>
                <a:cs typeface="Arial" panose="020B0604020202020204" pitchFamily="34" charset="0"/>
                <a:sym typeface="Raleway"/>
              </a:rPr>
            </a:br>
            <a:r>
              <a:rPr kumimoji="0" lang="en" sz="3200" b="0" i="0" u="none" strike="noStrike" kern="1200" cap="none" spc="0" normalizeH="0" baseline="0" noProof="0" smtClean="0">
                <a:ln>
                  <a:noFill/>
                </a:ln>
                <a:solidFill>
                  <a:srgbClr val="002060"/>
                </a:solidFill>
                <a:effectLst/>
                <a:uLnTx/>
                <a:uFillTx/>
                <a:latin typeface="Arial" panose="020B0604020202020204" pitchFamily="34" charset="0"/>
                <a:ea typeface="Raleway"/>
                <a:cs typeface="Arial" panose="020B0604020202020204" pitchFamily="34" charset="0"/>
                <a:sym typeface="Raleway"/>
              </a:rPr>
              <a:t>limits the capacity of human resource</a:t>
            </a:r>
            <a:endParaRPr kumimoji="0" lang="en" sz="3200" b="0" i="0" u="none" strike="noStrike" kern="1200" cap="none" spc="0" normalizeH="0" baseline="0" noProof="0" dirty="0">
              <a:ln>
                <a:noFill/>
              </a:ln>
              <a:solidFill>
                <a:srgbClr val="002060"/>
              </a:solidFill>
              <a:effectLst/>
              <a:uLnTx/>
              <a:uFillTx/>
              <a:latin typeface="Arial" panose="020B0604020202020204" pitchFamily="34" charset="0"/>
              <a:ea typeface="Raleway"/>
              <a:cs typeface="Arial" panose="020B0604020202020204" pitchFamily="34" charset="0"/>
              <a:sym typeface="Raleway"/>
            </a:endParaRPr>
          </a:p>
        </p:txBody>
      </p:sp>
      <p:sp>
        <p:nvSpPr>
          <p:cNvPr id="4" name="Slide Number Placeholder 3"/>
          <p:cNvSpPr>
            <a:spLocks noGrp="1"/>
          </p:cNvSpPr>
          <p:nvPr>
            <p:ph type="sldNum" sz="quarter" idx="12"/>
          </p:nvPr>
        </p:nvSpPr>
        <p:spPr/>
        <p:txBody>
          <a:bodyPr/>
          <a:lstStyle/>
          <a:p>
            <a:fld id="{47A26461-8D2D-4ADB-A900-471D92B69CA8}"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 b="1" kern="0" dirty="0" smtClean="0">
                <a:latin typeface="Arial" panose="020B0604020202020204" pitchFamily="34" charset="0"/>
                <a:ea typeface="Raleway"/>
                <a:cs typeface="Arial" panose="020B0604020202020204" pitchFamily="34" charset="0"/>
                <a:sym typeface="Raleway"/>
              </a:rPr>
              <a:t>Opportunity</a:t>
            </a:r>
            <a:endParaRPr lang="en-US" dirty="0"/>
          </a:p>
        </p:txBody>
      </p:sp>
      <p:sp>
        <p:nvSpPr>
          <p:cNvPr id="4" name="Shape 88"/>
          <p:cNvSpPr txBox="1">
            <a:spLocks noGrp="1"/>
          </p:cNvSpPr>
          <p:nvPr>
            <p:ph idx="1"/>
          </p:nvPr>
        </p:nvSpPr>
        <p:spPr>
          <a:xfrm>
            <a:off x="457200" y="1143000"/>
            <a:ext cx="8229600" cy="4983163"/>
          </a:xfrm>
          <a:prstGeom prst="rect">
            <a:avLst/>
          </a:prstGeom>
        </p:spPr>
        <p:txBody>
          <a:bodyPr lIns="121900" tIns="121900" rIns="121900" bIns="121900" anchor="t" anchorCtr="0">
            <a:noAutofit/>
          </a:bodyPr>
          <a:lstStyle/>
          <a:p>
            <a:pPr marL="609585" indent="-423323">
              <a:spcAft>
                <a:spcPts val="1333"/>
              </a:spcAft>
              <a:buClr>
                <a:schemeClr val="dk1"/>
              </a:buClr>
              <a:buFont typeface="Raleway"/>
              <a:buChar char="➔"/>
            </a:pPr>
            <a:r>
              <a:rPr lang="en" b="1" dirty="0" smtClean="0">
                <a:solidFill>
                  <a:srgbClr val="002060"/>
                </a:solidFill>
                <a:latin typeface="Arial" panose="020B0604020202020204" pitchFamily="34" charset="0"/>
                <a:ea typeface="Raleway"/>
                <a:cs typeface="Arial" panose="020B0604020202020204" pitchFamily="34" charset="0"/>
                <a:sym typeface="Raleway"/>
              </a:rPr>
              <a:t>Investing in the  </a:t>
            </a:r>
            <a:r>
              <a:rPr lang="en" b="1" dirty="0" smtClean="0">
                <a:solidFill>
                  <a:srgbClr val="002060"/>
                </a:solidFill>
                <a:latin typeface="Arial" panose="020B0604020202020204" pitchFamily="34" charset="0"/>
                <a:ea typeface="Raleway"/>
                <a:cs typeface="Arial" panose="020B0604020202020204" pitchFamily="34" charset="0"/>
                <a:sym typeface="Raleway"/>
              </a:rPr>
              <a:t>ISE</a:t>
            </a:r>
            <a:r>
              <a:rPr lang="en" dirty="0">
                <a:solidFill>
                  <a:srgbClr val="002060"/>
                </a:solidFill>
                <a:latin typeface="Arial" panose="020B0604020202020204" pitchFamily="34" charset="0"/>
                <a:ea typeface="Raleway"/>
                <a:cs typeface="Arial" panose="020B0604020202020204" pitchFamily="34" charset="0"/>
                <a:sym typeface="Raleway"/>
              </a:rPr>
              <a:t/>
            </a:r>
            <a:br>
              <a:rPr lang="en" dirty="0">
                <a:solidFill>
                  <a:srgbClr val="002060"/>
                </a:solidFill>
                <a:latin typeface="Arial" panose="020B0604020202020204" pitchFamily="34" charset="0"/>
                <a:ea typeface="Raleway"/>
                <a:cs typeface="Arial" panose="020B0604020202020204" pitchFamily="34" charset="0"/>
                <a:sym typeface="Raleway"/>
              </a:rPr>
            </a:br>
            <a:r>
              <a:rPr lang="en-US" dirty="0" smtClean="0">
                <a:solidFill>
                  <a:srgbClr val="002060"/>
                </a:solidFill>
                <a:latin typeface="Arial" panose="020B0604020202020204" pitchFamily="34" charset="0"/>
                <a:ea typeface="Raleway"/>
                <a:cs typeface="Arial" panose="020B0604020202020204" pitchFamily="34" charset="0"/>
                <a:sym typeface="Raleway"/>
              </a:rPr>
              <a:t>Seed Fund Investment </a:t>
            </a:r>
            <a:r>
              <a:rPr lang="en-US" dirty="0" smtClean="0">
                <a:solidFill>
                  <a:srgbClr val="002060"/>
                </a:solidFill>
                <a:latin typeface="Arial" panose="020B0604020202020204" pitchFamily="34" charset="0"/>
                <a:ea typeface="Raleway"/>
                <a:cs typeface="Arial" panose="020B0604020202020204" pitchFamily="34" charset="0"/>
                <a:sym typeface="Raleway"/>
              </a:rPr>
              <a:t>.</a:t>
            </a:r>
          </a:p>
          <a:p>
            <a:pPr marL="609585" indent="-423323">
              <a:spcAft>
                <a:spcPts val="1333"/>
              </a:spcAft>
              <a:buClr>
                <a:schemeClr val="dk1"/>
              </a:buClr>
              <a:buFont typeface="Raleway"/>
              <a:buChar char="➔"/>
            </a:pPr>
            <a:r>
              <a:rPr lang="en-US" dirty="0" smtClean="0">
                <a:solidFill>
                  <a:srgbClr val="002060"/>
                </a:solidFill>
                <a:latin typeface="Arial" panose="020B0604020202020204" pitchFamily="34" charset="0"/>
                <a:ea typeface="Raleway"/>
                <a:cs typeface="Arial" panose="020B0604020202020204" pitchFamily="34" charset="0"/>
                <a:sym typeface="Raleway"/>
              </a:rPr>
              <a:t>Capital Based </a:t>
            </a:r>
            <a:r>
              <a:rPr lang="en-US" b="1" dirty="0" smtClean="0">
                <a:solidFill>
                  <a:srgbClr val="002060"/>
                </a:solidFill>
                <a:latin typeface="Arial" panose="020B0604020202020204" pitchFamily="34" charset="0"/>
                <a:ea typeface="Raleway"/>
                <a:cs typeface="Arial" panose="020B0604020202020204" pitchFamily="34" charset="0"/>
                <a:sym typeface="Raleway"/>
              </a:rPr>
              <a:t>Business</a:t>
            </a:r>
            <a:r>
              <a:rPr lang="en-US" dirty="0" smtClean="0">
                <a:solidFill>
                  <a:srgbClr val="002060"/>
                </a:solidFill>
                <a:latin typeface="Arial" panose="020B0604020202020204" pitchFamily="34" charset="0"/>
                <a:ea typeface="Raleway"/>
                <a:cs typeface="Arial" panose="020B0604020202020204" pitchFamily="34" charset="0"/>
                <a:sym typeface="Raleway"/>
              </a:rPr>
              <a:t> </a:t>
            </a:r>
            <a:r>
              <a:rPr lang="en-US" dirty="0">
                <a:solidFill>
                  <a:srgbClr val="002060"/>
                </a:solidFill>
                <a:latin typeface="Arial" panose="020B0604020202020204" pitchFamily="34" charset="0"/>
                <a:ea typeface="Raleway"/>
                <a:cs typeface="Arial" panose="020B0604020202020204" pitchFamily="34" charset="0"/>
                <a:sym typeface="Raleway"/>
              </a:rPr>
              <a:t/>
            </a:r>
            <a:br>
              <a:rPr lang="en-US" dirty="0">
                <a:solidFill>
                  <a:srgbClr val="002060"/>
                </a:solidFill>
                <a:latin typeface="Arial" panose="020B0604020202020204" pitchFamily="34" charset="0"/>
                <a:ea typeface="Raleway"/>
                <a:cs typeface="Arial" panose="020B0604020202020204" pitchFamily="34" charset="0"/>
                <a:sym typeface="Raleway"/>
              </a:rPr>
            </a:br>
            <a:r>
              <a:rPr lang="en-US" dirty="0">
                <a:solidFill>
                  <a:srgbClr val="002060"/>
                </a:solidFill>
                <a:latin typeface="Arial" panose="020B0604020202020204" pitchFamily="34" charset="0"/>
                <a:ea typeface="Raleway"/>
                <a:cs typeface="Arial" panose="020B0604020202020204" pitchFamily="34" charset="0"/>
                <a:sym typeface="Raleway"/>
              </a:rPr>
              <a:t/>
            </a:r>
            <a:br>
              <a:rPr lang="en-US" dirty="0">
                <a:solidFill>
                  <a:srgbClr val="002060"/>
                </a:solidFill>
                <a:latin typeface="Arial" panose="020B0604020202020204" pitchFamily="34" charset="0"/>
                <a:ea typeface="Raleway"/>
                <a:cs typeface="Arial" panose="020B0604020202020204" pitchFamily="34" charset="0"/>
                <a:sym typeface="Raleway"/>
              </a:rPr>
            </a:br>
            <a:endParaRPr lang="en" dirty="0">
              <a:solidFill>
                <a:srgbClr val="002060"/>
              </a:solidFill>
              <a:latin typeface="Arial" panose="020B0604020202020204" pitchFamily="34" charset="0"/>
              <a:ea typeface="Raleway"/>
              <a:cs typeface="Arial" panose="020B0604020202020204" pitchFamily="34" charset="0"/>
              <a:sym typeface="Raleway"/>
            </a:endParaRPr>
          </a:p>
        </p:txBody>
      </p:sp>
      <p:sp>
        <p:nvSpPr>
          <p:cNvPr id="5" name="Slide Number Placeholder 4"/>
          <p:cNvSpPr>
            <a:spLocks noGrp="1"/>
          </p:cNvSpPr>
          <p:nvPr>
            <p:ph type="sldNum" sz="quarter" idx="12"/>
          </p:nvPr>
        </p:nvSpPr>
        <p:spPr/>
        <p:txBody>
          <a:bodyPr/>
          <a:lstStyle/>
          <a:p>
            <a:fld id="{47A26461-8D2D-4ADB-A900-471D92B69CA8}"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Opportunity Road-Map for Islamic  Economy </a:t>
            </a:r>
            <a:endParaRPr lang="en-US" dirty="0"/>
          </a:p>
        </p:txBody>
      </p:sp>
      <p:sp>
        <p:nvSpPr>
          <p:cNvPr id="5" name="Slide Number Placeholder 4"/>
          <p:cNvSpPr>
            <a:spLocks noGrp="1"/>
          </p:cNvSpPr>
          <p:nvPr>
            <p:ph type="sldNum" sz="quarter" idx="12"/>
          </p:nvPr>
        </p:nvSpPr>
        <p:spPr/>
        <p:txBody>
          <a:bodyPr/>
          <a:lstStyle/>
          <a:p>
            <a:fld id="{47A26461-8D2D-4ADB-A900-471D92B69CA8}" type="slidenum">
              <a:rPr lang="en-US" smtClean="0"/>
              <a:pPr/>
              <a:t>15</a:t>
            </a:fld>
            <a:endParaRPr lang="en-US"/>
          </a:p>
        </p:txBody>
      </p:sp>
      <p:sp>
        <p:nvSpPr>
          <p:cNvPr id="6" name="Rectangle 5"/>
          <p:cNvSpPr/>
          <p:nvPr/>
        </p:nvSpPr>
        <p:spPr>
          <a:xfrm>
            <a:off x="762000" y="1600200"/>
            <a:ext cx="24384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3200" b="1" dirty="0" smtClean="0"/>
              <a:t>Human Need </a:t>
            </a:r>
          </a:p>
        </p:txBody>
      </p:sp>
      <p:sp>
        <p:nvSpPr>
          <p:cNvPr id="7" name="Rectangle 6"/>
          <p:cNvSpPr/>
          <p:nvPr/>
        </p:nvSpPr>
        <p:spPr>
          <a:xfrm>
            <a:off x="1905000" y="2819400"/>
            <a:ext cx="2438400"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3200" b="1" dirty="0" smtClean="0"/>
              <a:t>The Belief </a:t>
            </a:r>
          </a:p>
        </p:txBody>
      </p:sp>
      <p:sp>
        <p:nvSpPr>
          <p:cNvPr id="8" name="Rectangle 7"/>
          <p:cNvSpPr/>
          <p:nvPr/>
        </p:nvSpPr>
        <p:spPr>
          <a:xfrm>
            <a:off x="2667000" y="3962400"/>
            <a:ext cx="2971800" cy="584775"/>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en-US" sz="3200" b="1" dirty="0" smtClean="0"/>
              <a:t>Human Benefits </a:t>
            </a:r>
          </a:p>
        </p:txBody>
      </p:sp>
      <p:sp>
        <p:nvSpPr>
          <p:cNvPr id="10" name="TextBox 9"/>
          <p:cNvSpPr txBox="1"/>
          <p:nvPr/>
        </p:nvSpPr>
        <p:spPr>
          <a:xfrm>
            <a:off x="3581400" y="1676400"/>
            <a:ext cx="4648200" cy="646331"/>
          </a:xfrm>
          <a:prstGeom prst="rect">
            <a:avLst/>
          </a:prstGeom>
          <a:noFill/>
        </p:spPr>
        <p:txBody>
          <a:bodyPr wrap="square" rtlCol="0">
            <a:spAutoFit/>
          </a:bodyPr>
          <a:lstStyle/>
          <a:p>
            <a:r>
              <a:rPr lang="en-US" dirty="0" smtClean="0"/>
              <a:t>CAPITAL  AND RESOURCES </a:t>
            </a:r>
          </a:p>
          <a:p>
            <a:r>
              <a:rPr lang="en-US" dirty="0" smtClean="0"/>
              <a:t>FINANCIAL AND BANK, INSURANCE  NEEDS</a:t>
            </a:r>
            <a:endParaRPr lang="en-US" dirty="0"/>
          </a:p>
        </p:txBody>
      </p:sp>
      <p:sp>
        <p:nvSpPr>
          <p:cNvPr id="11" name="TextBox 10"/>
          <p:cNvSpPr txBox="1"/>
          <p:nvPr/>
        </p:nvSpPr>
        <p:spPr>
          <a:xfrm>
            <a:off x="4572000" y="2819400"/>
            <a:ext cx="3429000" cy="369332"/>
          </a:xfrm>
          <a:prstGeom prst="rect">
            <a:avLst/>
          </a:prstGeom>
          <a:noFill/>
        </p:spPr>
        <p:txBody>
          <a:bodyPr wrap="square" rtlCol="0">
            <a:spAutoFit/>
          </a:bodyPr>
          <a:lstStyle/>
          <a:p>
            <a:r>
              <a:rPr lang="en-US" dirty="0" smtClean="0"/>
              <a:t>QURAN AND SUNNAH </a:t>
            </a:r>
            <a:endParaRPr lang="en-US" dirty="0"/>
          </a:p>
        </p:txBody>
      </p:sp>
      <p:sp>
        <p:nvSpPr>
          <p:cNvPr id="12" name="TextBox 11"/>
          <p:cNvSpPr txBox="1"/>
          <p:nvPr/>
        </p:nvSpPr>
        <p:spPr>
          <a:xfrm>
            <a:off x="5791200" y="3962400"/>
            <a:ext cx="2819400" cy="646331"/>
          </a:xfrm>
          <a:prstGeom prst="rect">
            <a:avLst/>
          </a:prstGeom>
          <a:noFill/>
        </p:spPr>
        <p:txBody>
          <a:bodyPr wrap="square" rtlCol="0">
            <a:spAutoFit/>
          </a:bodyPr>
          <a:lstStyle/>
          <a:p>
            <a:r>
              <a:rPr lang="en-US" dirty="0" smtClean="0"/>
              <a:t>SUPPLY , SERVICE AND</a:t>
            </a:r>
          </a:p>
          <a:p>
            <a:r>
              <a:rPr lang="en-US" dirty="0" smtClean="0"/>
              <a:t>SERVING THE NEED  </a:t>
            </a:r>
            <a:endParaRPr lang="en-US" dirty="0"/>
          </a:p>
        </p:txBody>
      </p:sp>
      <p:sp>
        <p:nvSpPr>
          <p:cNvPr id="13" name="TextBox 12"/>
          <p:cNvSpPr txBox="1"/>
          <p:nvPr/>
        </p:nvSpPr>
        <p:spPr>
          <a:xfrm>
            <a:off x="1066800" y="5029200"/>
            <a:ext cx="7696200" cy="830997"/>
          </a:xfrm>
          <a:prstGeom prst="rect">
            <a:avLst/>
          </a:prstGeom>
          <a:noFill/>
        </p:spPr>
        <p:txBody>
          <a:bodyPr wrap="square" rtlCol="0">
            <a:spAutoFit/>
          </a:bodyPr>
          <a:lstStyle/>
          <a:p>
            <a:pPr algn="r"/>
            <a:r>
              <a:rPr lang="en-US" sz="2400" dirty="0" smtClean="0"/>
              <a:t>BOUNDED BY HALAL – HALAL ECONOMY </a:t>
            </a:r>
          </a:p>
          <a:p>
            <a:pPr algn="r"/>
            <a:r>
              <a:rPr lang="en-US" sz="2400" dirty="0" smtClean="0"/>
              <a:t>HALAL – SYMBOLICAL MEANS MORE THAN BEST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plus(in)">
                                      <p:cBhvr>
                                        <p:cTn id="3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7A26461-8D2D-4ADB-A900-471D92B69CA8}" type="slidenum">
              <a:rPr lang="en-US" smtClean="0"/>
              <a:pPr/>
              <a:t>16</a:t>
            </a:fld>
            <a:endParaRPr lang="en-US"/>
          </a:p>
        </p:txBody>
      </p:sp>
      <p:sp>
        <p:nvSpPr>
          <p:cNvPr id="5" name="Footer Placeholder 1"/>
          <p:cNvSpPr>
            <a:spLocks noGrp="1"/>
          </p:cNvSpPr>
          <p:nvPr>
            <p:ph type="ftr" sz="quarter" idx="11"/>
          </p:nvPr>
        </p:nvSpPr>
        <p:spPr>
          <a:xfrm>
            <a:off x="3018242" y="6492875"/>
            <a:ext cx="3198408" cy="365125"/>
          </a:xfrm>
        </p:spPr>
        <p:txBody>
          <a:bodyPr/>
          <a:lstStyle/>
          <a:p>
            <a:r>
              <a:rPr lang="en-GB" smtClean="0">
                <a:solidFill>
                  <a:prstClr val="black">
                    <a:tint val="75000"/>
                  </a:prstClr>
                </a:solidFill>
                <a:latin typeface="Calibri"/>
              </a:rPr>
              <a:t> </a:t>
            </a:r>
            <a:endParaRPr lang="en-GB">
              <a:solidFill>
                <a:prstClr val="black">
                  <a:tint val="75000"/>
                </a:prstClr>
              </a:solidFill>
              <a:latin typeface="Calibri"/>
            </a:endParaRPr>
          </a:p>
        </p:txBody>
      </p:sp>
      <p:sp>
        <p:nvSpPr>
          <p:cNvPr id="6" name="Rectangle 1"/>
          <p:cNvSpPr>
            <a:spLocks noChangeArrowheads="1"/>
          </p:cNvSpPr>
          <p:nvPr/>
        </p:nvSpPr>
        <p:spPr bwMode="auto">
          <a:xfrm>
            <a:off x="304800" y="0"/>
            <a:ext cx="8839200" cy="19236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288925" algn="l"/>
                <a:tab pos="1246188" algn="ctr"/>
              </a:tabLst>
              <a:defRPr>
                <a:solidFill>
                  <a:schemeClr val="tx1"/>
                </a:solidFill>
                <a:latin typeface="Arial" panose="020B0604020202020204" pitchFamily="34" charset="0"/>
              </a:defRPr>
            </a:lvl1pPr>
            <a:lvl2pPr eaLnBrk="0" hangingPunct="0">
              <a:tabLst>
                <a:tab pos="288925" algn="l"/>
                <a:tab pos="1246188" algn="ctr"/>
              </a:tabLst>
              <a:defRPr>
                <a:solidFill>
                  <a:schemeClr val="tx1"/>
                </a:solidFill>
                <a:latin typeface="Arial" panose="020B0604020202020204" pitchFamily="34" charset="0"/>
              </a:defRPr>
            </a:lvl2pPr>
            <a:lvl3pPr eaLnBrk="0" hangingPunct="0">
              <a:tabLst>
                <a:tab pos="288925" algn="l"/>
                <a:tab pos="1246188" algn="ctr"/>
              </a:tabLst>
              <a:defRPr>
                <a:solidFill>
                  <a:schemeClr val="tx1"/>
                </a:solidFill>
                <a:latin typeface="Arial" panose="020B0604020202020204" pitchFamily="34" charset="0"/>
              </a:defRPr>
            </a:lvl3pPr>
            <a:lvl4pPr eaLnBrk="0" hangingPunct="0">
              <a:tabLst>
                <a:tab pos="288925" algn="l"/>
                <a:tab pos="1246188" algn="ctr"/>
              </a:tabLst>
              <a:defRPr>
                <a:solidFill>
                  <a:schemeClr val="tx1"/>
                </a:solidFill>
                <a:latin typeface="Arial" panose="020B0604020202020204" pitchFamily="34" charset="0"/>
              </a:defRPr>
            </a:lvl4pPr>
            <a:lvl5pPr eaLnBrk="0" hangingPunct="0">
              <a:tabLst>
                <a:tab pos="288925" algn="l"/>
                <a:tab pos="1246188" algn="ctr"/>
              </a:tabLst>
              <a:defRPr>
                <a:solidFill>
                  <a:schemeClr val="tx1"/>
                </a:solidFill>
                <a:latin typeface="Arial" panose="020B0604020202020204" pitchFamily="34" charset="0"/>
              </a:defRPr>
            </a:lvl5pPr>
            <a:lvl6pPr eaLnBrk="0" fontAlgn="base" hangingPunct="0">
              <a:spcBef>
                <a:spcPct val="0"/>
              </a:spcBef>
              <a:spcAft>
                <a:spcPct val="0"/>
              </a:spcAft>
              <a:tabLst>
                <a:tab pos="288925" algn="l"/>
                <a:tab pos="1246188" algn="ctr"/>
              </a:tabLst>
              <a:defRPr>
                <a:solidFill>
                  <a:schemeClr val="tx1"/>
                </a:solidFill>
                <a:latin typeface="Arial" panose="020B0604020202020204" pitchFamily="34" charset="0"/>
              </a:defRPr>
            </a:lvl6pPr>
            <a:lvl7pPr eaLnBrk="0" fontAlgn="base" hangingPunct="0">
              <a:spcBef>
                <a:spcPct val="0"/>
              </a:spcBef>
              <a:spcAft>
                <a:spcPct val="0"/>
              </a:spcAft>
              <a:tabLst>
                <a:tab pos="288925" algn="l"/>
                <a:tab pos="1246188" algn="ctr"/>
              </a:tabLst>
              <a:defRPr>
                <a:solidFill>
                  <a:schemeClr val="tx1"/>
                </a:solidFill>
                <a:latin typeface="Arial" panose="020B0604020202020204" pitchFamily="34" charset="0"/>
              </a:defRPr>
            </a:lvl7pPr>
            <a:lvl8pPr eaLnBrk="0" fontAlgn="base" hangingPunct="0">
              <a:spcBef>
                <a:spcPct val="0"/>
              </a:spcBef>
              <a:spcAft>
                <a:spcPct val="0"/>
              </a:spcAft>
              <a:tabLst>
                <a:tab pos="288925" algn="l"/>
                <a:tab pos="1246188" algn="ctr"/>
              </a:tabLst>
              <a:defRPr>
                <a:solidFill>
                  <a:schemeClr val="tx1"/>
                </a:solidFill>
                <a:latin typeface="Arial" panose="020B0604020202020204" pitchFamily="34" charset="0"/>
              </a:defRPr>
            </a:lvl8pPr>
            <a:lvl9pPr eaLnBrk="0" fontAlgn="base" hangingPunct="0">
              <a:spcBef>
                <a:spcPct val="0"/>
              </a:spcBef>
              <a:spcAft>
                <a:spcPct val="0"/>
              </a:spcAft>
              <a:tabLst>
                <a:tab pos="288925" algn="l"/>
                <a:tab pos="1246188" algn="ct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88925" algn="l"/>
                <a:tab pos="1246188" algn="ctr"/>
              </a:tabLst>
            </a:pPr>
            <a:r>
              <a:rPr kumimoji="0" lang="en-US" altLang="en-US" sz="4000" b="1" i="0" strike="noStrike" cap="none" normalizeH="0" baseline="0" dirty="0" smtClean="0">
                <a:ln>
                  <a:noFill/>
                </a:ln>
                <a:solidFill>
                  <a:schemeClr val="accent1">
                    <a:lumMod val="75000"/>
                  </a:schemeClr>
                </a:solidFill>
                <a:effectLst/>
                <a:latin typeface="Verdana" panose="020B0604030504040204" pitchFamily="34" charset="0"/>
                <a:ea typeface="Verdana" panose="020B0604030504040204" pitchFamily="34" charset="0"/>
                <a:cs typeface="Verdana" panose="020B0604030504040204" pitchFamily="34" charset="0"/>
              </a:rPr>
              <a:t>GLOBAL Islamic  MARKET</a:t>
            </a:r>
          </a:p>
          <a:p>
            <a:pPr marL="0" marR="0" lvl="0" indent="0" algn="l" defTabSz="914400" rtl="0" eaLnBrk="0" fontAlgn="base" latinLnBrk="0" hangingPunct="0">
              <a:lnSpc>
                <a:spcPct val="100000"/>
              </a:lnSpc>
              <a:spcBef>
                <a:spcPct val="0"/>
              </a:spcBef>
              <a:spcAft>
                <a:spcPct val="0"/>
              </a:spcAft>
              <a:buClrTx/>
              <a:buSzTx/>
              <a:buFontTx/>
              <a:buNone/>
              <a:tabLst>
                <a:tab pos="288925" algn="l"/>
                <a:tab pos="1246188" algn="ctr"/>
              </a:tabLst>
            </a:pPr>
            <a:endParaRPr kumimoji="0" lang="en-US" altLang="en-US" sz="500" b="0" i="0" u="none" strike="noStrike" cap="none" normalizeH="0" baseline="0" dirty="0" smtClean="0">
              <a:ln>
                <a:noFill/>
              </a:ln>
              <a:solidFill>
                <a:schemeClr val="accent1">
                  <a:lumMod val="75000"/>
                </a:schemeClr>
              </a:solidFill>
              <a:effectLst/>
              <a:latin typeface="Verdana" panose="020B0604030504040204" pitchFamily="34" charset="0"/>
              <a:ea typeface="Verdana" panose="020B0604030504040204" pitchFamily="34" charset="0"/>
              <a:cs typeface="Verdana" panose="020B0604030504040204" pitchFamily="34" charset="0"/>
            </a:endParaRPr>
          </a:p>
          <a:p>
            <a:pPr lvl="0"/>
            <a:r>
              <a:rPr kumimoji="0" lang="en-US" altLang="en-US" sz="2400" b="0" i="0" u="none" strike="noStrike" cap="none" normalizeH="0" baseline="0" dirty="0" smtClean="0">
                <a:ln>
                  <a:noFill/>
                </a:ln>
                <a:solidFill>
                  <a:schemeClr val="accent1">
                    <a:lumMod val="75000"/>
                  </a:schemeClr>
                </a:solidFill>
                <a:effectLst/>
                <a:latin typeface="Verdana" panose="020B0604030504040204" pitchFamily="34" charset="0"/>
                <a:ea typeface="Verdana" panose="020B0604030504040204" pitchFamily="34" charset="0"/>
                <a:cs typeface="Verdana" panose="020B0604030504040204" pitchFamily="34" charset="0"/>
              </a:rPr>
              <a:t>The </a:t>
            </a:r>
            <a:r>
              <a:rPr lang="en-US" altLang="en-US" sz="2400" dirty="0">
                <a:solidFill>
                  <a:srgbClr val="FF0000"/>
                </a:solidFill>
                <a:latin typeface="Verdana" panose="020B0604030504040204" pitchFamily="34" charset="0"/>
                <a:ea typeface="Verdana" panose="020B0604030504040204" pitchFamily="34" charset="0"/>
                <a:cs typeface="Verdana" panose="020B0604030504040204" pitchFamily="34" charset="0"/>
              </a:rPr>
              <a:t>USD $ 3 </a:t>
            </a:r>
            <a:r>
              <a:rPr lang="en-US" altLang="en-US" sz="2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Trillion </a:t>
            </a:r>
            <a:r>
              <a:rPr kumimoji="0" lang="en-US" altLang="en-US" sz="2400" b="0" i="0" u="none" strike="noStrike" cap="none" normalizeH="0" baseline="0" dirty="0" smtClean="0">
                <a:ln>
                  <a:noFill/>
                </a:ln>
                <a:solidFill>
                  <a:schemeClr val="accent1">
                    <a:lumMod val="75000"/>
                  </a:schemeClr>
                </a:solidFill>
                <a:effectLst/>
                <a:latin typeface="Verdana" panose="020B0604030504040204" pitchFamily="34" charset="0"/>
                <a:ea typeface="Verdana" panose="020B0604030504040204" pitchFamily="34" charset="0"/>
                <a:cs typeface="Verdana" panose="020B0604030504040204" pitchFamily="34" charset="0"/>
              </a:rPr>
              <a:t>Global  Islamic Market is divided </a:t>
            </a:r>
            <a:r>
              <a:rPr kumimoji="0" lang="en-US" altLang="en-US" sz="2400" b="0" i="0" u="none" strike="noStrike" cap="none" normalizeH="0" dirty="0" smtClean="0">
                <a:ln>
                  <a:noFill/>
                </a:ln>
                <a:solidFill>
                  <a:schemeClr val="accent1">
                    <a:lumMod val="75000"/>
                  </a:schemeClr>
                </a:solidFill>
                <a:effectLst/>
                <a:latin typeface="Verdana" panose="020B0604030504040204" pitchFamily="34" charset="0"/>
                <a:ea typeface="Verdana" panose="020B0604030504040204" pitchFamily="34" charset="0"/>
                <a:cs typeface="Verdana" panose="020B0604030504040204" pitchFamily="34" charset="0"/>
              </a:rPr>
              <a:t> </a:t>
            </a:r>
            <a:r>
              <a:rPr kumimoji="0" lang="en-US" altLang="en-US" sz="2400" b="0" i="0" u="none" strike="noStrike" cap="none" normalizeH="0" baseline="0" dirty="0" smtClean="0">
                <a:ln>
                  <a:noFill/>
                </a:ln>
                <a:solidFill>
                  <a:schemeClr val="accent1">
                    <a:lumMod val="75000"/>
                  </a:schemeClr>
                </a:solidFill>
                <a:effectLst/>
                <a:latin typeface="Verdana" panose="020B0604030504040204" pitchFamily="34" charset="0"/>
                <a:ea typeface="Verdana" panose="020B0604030504040204" pitchFamily="34" charset="0"/>
                <a:cs typeface="Verdana" panose="020B0604030504040204" pitchFamily="34" charset="0"/>
              </a:rPr>
              <a:t>in the following sectors</a:t>
            </a:r>
            <a:r>
              <a:rPr kumimoji="0" lang="en-US" altLang="en-US" sz="2800" b="0" i="0" u="none" strike="noStrike" cap="none" normalizeH="0" baseline="0" dirty="0" smtClean="0">
                <a:ln>
                  <a:noFill/>
                </a:ln>
                <a:solidFill>
                  <a:schemeClr val="accent1">
                    <a:lumMod val="75000"/>
                  </a:schemeClr>
                </a:solidFill>
                <a:effectLst/>
                <a:latin typeface="Verdana" panose="020B0604030504040204" pitchFamily="34" charset="0"/>
                <a:ea typeface="Verdana" panose="020B0604030504040204" pitchFamily="34" charset="0"/>
                <a:cs typeface="Verdana" panose="020B060403050404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tab pos="288925" algn="l"/>
                <a:tab pos="1246188" algn="ctr"/>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 xmlns:p14="http://schemas.microsoft.com/office/powerpoint/2010/main" val="3938816697"/>
              </p:ext>
            </p:extLst>
          </p:nvPr>
        </p:nvGraphicFramePr>
        <p:xfrm>
          <a:off x="44824" y="1962141"/>
          <a:ext cx="5593976" cy="4262118"/>
        </p:xfrm>
        <a:graphic>
          <a:graphicData uri="http://schemas.openxmlformats.org/drawingml/2006/table">
            <a:tbl>
              <a:tblPr firstRow="1" firstCol="1" bandRow="1">
                <a:tableStyleId>{3C2FFA5D-87B4-456A-9821-1D502468CF0F}</a:tableStyleId>
              </a:tblPr>
              <a:tblGrid>
                <a:gridCol w="2874682"/>
                <a:gridCol w="2719294"/>
              </a:tblGrid>
              <a:tr h="958609">
                <a:tc>
                  <a:txBody>
                    <a:bodyPr/>
                    <a:lstStyle/>
                    <a:p>
                      <a:pPr marL="0" marR="0">
                        <a:spcBef>
                          <a:spcPts val="0"/>
                        </a:spcBef>
                        <a:spcAft>
                          <a:spcPts val="0"/>
                        </a:spcAft>
                      </a:pPr>
                      <a:r>
                        <a:rPr lang="en-US" sz="2000" dirty="0">
                          <a:effectLst/>
                        </a:rPr>
                        <a:t> </a:t>
                      </a:r>
                    </a:p>
                    <a:p>
                      <a:pPr marL="0" marR="0">
                        <a:spcBef>
                          <a:spcPts val="0"/>
                        </a:spcBef>
                        <a:spcAft>
                          <a:spcPts val="0"/>
                        </a:spcAft>
                      </a:pPr>
                      <a:r>
                        <a:rPr lang="en-US" sz="2000" dirty="0">
                          <a:effectLst/>
                        </a:rPr>
                        <a:t>SECTOR</a:t>
                      </a:r>
                      <a:endParaRPr lang="en-US" sz="20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marL="0" marR="0">
                        <a:spcBef>
                          <a:spcPts val="0"/>
                        </a:spcBef>
                        <a:spcAft>
                          <a:spcPts val="0"/>
                        </a:spcAft>
                      </a:pPr>
                      <a:r>
                        <a:rPr lang="en-US" sz="2400" dirty="0" smtClean="0">
                          <a:effectLst/>
                        </a:rPr>
                        <a:t>Market 2013</a:t>
                      </a:r>
                      <a:r>
                        <a:rPr lang="en-US" sz="2400" baseline="0" dirty="0" smtClean="0">
                          <a:effectLst/>
                        </a:rPr>
                        <a:t> </a:t>
                      </a:r>
                      <a:r>
                        <a:rPr lang="en-US" sz="2400" dirty="0" smtClean="0">
                          <a:effectLst/>
                        </a:rPr>
                        <a:t>US </a:t>
                      </a:r>
                      <a:r>
                        <a:rPr lang="en-US" sz="2400" dirty="0">
                          <a:effectLst/>
                        </a:rPr>
                        <a:t>$ </a:t>
                      </a:r>
                      <a:r>
                        <a:rPr lang="en-US" sz="2400" dirty="0" smtClean="0">
                          <a:effectLst/>
                        </a:rPr>
                        <a:t>(</a:t>
                      </a:r>
                      <a:r>
                        <a:rPr lang="en-US" sz="2400" dirty="0">
                          <a:effectLst/>
                        </a:rPr>
                        <a:t>Billions)</a:t>
                      </a:r>
                      <a:endParaRPr lang="en-US" sz="2400" dirty="0">
                        <a:solidFill>
                          <a:schemeClr val="tx1"/>
                        </a:solidFill>
                        <a:effectLst/>
                        <a:latin typeface="Times New Roman" panose="02020603050405020304" pitchFamily="18" charset="0"/>
                        <a:ea typeface="Calibri" panose="020F0502020204030204" pitchFamily="34" charset="0"/>
                      </a:endParaRPr>
                    </a:p>
                  </a:txBody>
                  <a:tcPr marL="68580" marR="68580" marT="0" marB="0"/>
                </a:tc>
              </a:tr>
              <a:tr h="452266">
                <a:tc>
                  <a:txBody>
                    <a:bodyPr/>
                    <a:lstStyle/>
                    <a:p>
                      <a:pPr marL="0" marR="0">
                        <a:spcBef>
                          <a:spcPts val="0"/>
                        </a:spcBef>
                        <a:spcAft>
                          <a:spcPts val="0"/>
                        </a:spcAft>
                      </a:pPr>
                      <a:r>
                        <a:rPr lang="en-US" sz="2000" dirty="0">
                          <a:effectLst/>
                        </a:rPr>
                        <a:t>Halal Food</a:t>
                      </a:r>
                      <a:endParaRPr lang="en-US"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spcBef>
                          <a:spcPts val="0"/>
                        </a:spcBef>
                        <a:spcAft>
                          <a:spcPts val="0"/>
                        </a:spcAft>
                      </a:pPr>
                      <a:r>
                        <a:rPr lang="en-US" sz="2400" dirty="0">
                          <a:effectLst/>
                        </a:rPr>
                        <a:t>$ 1,292</a:t>
                      </a:r>
                      <a:endParaRPr lang="en-US" sz="2400" dirty="0">
                        <a:effectLst/>
                        <a:latin typeface="Times New Roman" panose="02020603050405020304" pitchFamily="18" charset="0"/>
                        <a:ea typeface="Calibri" panose="020F0502020204030204" pitchFamily="34" charset="0"/>
                      </a:endParaRPr>
                    </a:p>
                  </a:txBody>
                  <a:tcPr marL="68580" marR="68580" marT="0" marB="0"/>
                </a:tc>
              </a:tr>
              <a:tr h="452266">
                <a:tc>
                  <a:txBody>
                    <a:bodyPr/>
                    <a:lstStyle/>
                    <a:p>
                      <a:pPr marL="0" marR="0">
                        <a:spcBef>
                          <a:spcPts val="0"/>
                        </a:spcBef>
                        <a:spcAft>
                          <a:spcPts val="0"/>
                        </a:spcAft>
                      </a:pPr>
                      <a:r>
                        <a:rPr lang="en-US" sz="2000" dirty="0">
                          <a:effectLst/>
                        </a:rPr>
                        <a:t>Islamic Finance</a:t>
                      </a:r>
                      <a:endParaRPr lang="en-US"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spcBef>
                          <a:spcPts val="0"/>
                        </a:spcBef>
                        <a:spcAft>
                          <a:spcPts val="0"/>
                        </a:spcAft>
                      </a:pPr>
                      <a:r>
                        <a:rPr lang="en-US" sz="2400" dirty="0">
                          <a:effectLst/>
                        </a:rPr>
                        <a:t>$ 1,214</a:t>
                      </a:r>
                      <a:endParaRPr lang="en-US" sz="2400" dirty="0">
                        <a:effectLst/>
                        <a:latin typeface="Times New Roman" panose="02020603050405020304" pitchFamily="18" charset="0"/>
                        <a:ea typeface="Calibri" panose="020F0502020204030204" pitchFamily="34" charset="0"/>
                      </a:endParaRPr>
                    </a:p>
                  </a:txBody>
                  <a:tcPr marL="68580" marR="68580" marT="0" marB="0"/>
                </a:tc>
              </a:tr>
              <a:tr h="452266">
                <a:tc>
                  <a:txBody>
                    <a:bodyPr/>
                    <a:lstStyle/>
                    <a:p>
                      <a:pPr marL="0" marR="0">
                        <a:spcBef>
                          <a:spcPts val="0"/>
                        </a:spcBef>
                        <a:spcAft>
                          <a:spcPts val="0"/>
                        </a:spcAft>
                      </a:pPr>
                      <a:r>
                        <a:rPr lang="en-US" sz="2000" dirty="0" smtClean="0">
                          <a:effectLst/>
                        </a:rPr>
                        <a:t>Islamic Fashion</a:t>
                      </a:r>
                      <a:endParaRPr lang="en-US"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spcBef>
                          <a:spcPts val="0"/>
                        </a:spcBef>
                        <a:spcAft>
                          <a:spcPts val="0"/>
                        </a:spcAft>
                        <a:tabLst>
                          <a:tab pos="288290" algn="l"/>
                          <a:tab pos="1245870" algn="ctr"/>
                        </a:tabLst>
                      </a:pPr>
                      <a:r>
                        <a:rPr lang="en-US" sz="2400" dirty="0">
                          <a:effectLst/>
                        </a:rPr>
                        <a:t>$    266</a:t>
                      </a:r>
                      <a:endParaRPr lang="en-US" sz="2400" dirty="0">
                        <a:effectLst/>
                        <a:latin typeface="Times New Roman" panose="02020603050405020304" pitchFamily="18" charset="0"/>
                        <a:ea typeface="Calibri" panose="020F0502020204030204" pitchFamily="34" charset="0"/>
                      </a:endParaRPr>
                    </a:p>
                  </a:txBody>
                  <a:tcPr marL="68580" marR="68580" marT="0" marB="0"/>
                </a:tc>
              </a:tr>
              <a:tr h="452266">
                <a:tc>
                  <a:txBody>
                    <a:bodyPr/>
                    <a:lstStyle/>
                    <a:p>
                      <a:pPr marL="0" marR="0">
                        <a:spcBef>
                          <a:spcPts val="0"/>
                        </a:spcBef>
                        <a:spcAft>
                          <a:spcPts val="0"/>
                        </a:spcAft>
                      </a:pPr>
                      <a:r>
                        <a:rPr lang="en-US" sz="2000" dirty="0" smtClean="0">
                          <a:effectLst/>
                        </a:rPr>
                        <a:t>Halal Tourism</a:t>
                      </a:r>
                      <a:endParaRPr lang="en-US"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spcBef>
                          <a:spcPts val="0"/>
                        </a:spcBef>
                        <a:spcAft>
                          <a:spcPts val="0"/>
                        </a:spcAft>
                      </a:pPr>
                      <a:r>
                        <a:rPr lang="en-US" sz="2400" dirty="0">
                          <a:effectLst/>
                        </a:rPr>
                        <a:t>$    140</a:t>
                      </a:r>
                      <a:endParaRPr lang="en-US" sz="2400" dirty="0">
                        <a:effectLst/>
                        <a:latin typeface="Times New Roman" panose="02020603050405020304" pitchFamily="18" charset="0"/>
                        <a:ea typeface="Calibri" panose="020F0502020204030204" pitchFamily="34" charset="0"/>
                      </a:endParaRPr>
                    </a:p>
                  </a:txBody>
                  <a:tcPr marL="68580" marR="68580" marT="0" marB="0"/>
                </a:tc>
              </a:tr>
              <a:tr h="452266">
                <a:tc>
                  <a:txBody>
                    <a:bodyPr/>
                    <a:lstStyle/>
                    <a:p>
                      <a:pPr marL="0" marR="0">
                        <a:spcBef>
                          <a:spcPts val="0"/>
                        </a:spcBef>
                        <a:spcAft>
                          <a:spcPts val="0"/>
                        </a:spcAft>
                      </a:pPr>
                      <a:r>
                        <a:rPr lang="en-US" sz="2000" dirty="0">
                          <a:effectLst/>
                        </a:rPr>
                        <a:t>Media &amp; Recreation</a:t>
                      </a:r>
                      <a:endParaRPr lang="en-US"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spcBef>
                          <a:spcPts val="0"/>
                        </a:spcBef>
                        <a:spcAft>
                          <a:spcPts val="0"/>
                        </a:spcAft>
                      </a:pPr>
                      <a:r>
                        <a:rPr lang="en-US" sz="2400" dirty="0">
                          <a:effectLst/>
                        </a:rPr>
                        <a:t>$    185</a:t>
                      </a:r>
                      <a:endParaRPr lang="en-US" sz="2400" dirty="0">
                        <a:effectLst/>
                        <a:latin typeface="Times New Roman" panose="02020603050405020304" pitchFamily="18" charset="0"/>
                        <a:ea typeface="Calibri" panose="020F0502020204030204" pitchFamily="34" charset="0"/>
                      </a:endParaRPr>
                    </a:p>
                  </a:txBody>
                  <a:tcPr marL="68580" marR="68580" marT="0" marB="0"/>
                </a:tc>
              </a:tr>
              <a:tr h="589913">
                <a:tc>
                  <a:txBody>
                    <a:bodyPr/>
                    <a:lstStyle/>
                    <a:p>
                      <a:pPr marL="0" marR="0">
                        <a:spcBef>
                          <a:spcPts val="0"/>
                        </a:spcBef>
                        <a:spcAft>
                          <a:spcPts val="0"/>
                        </a:spcAft>
                      </a:pPr>
                      <a:r>
                        <a:rPr lang="en-US" sz="2000" dirty="0" smtClean="0">
                          <a:effectLst/>
                        </a:rPr>
                        <a:t>Halal Pharmaceuticals</a:t>
                      </a:r>
                      <a:endParaRPr lang="en-US"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spcBef>
                          <a:spcPts val="0"/>
                        </a:spcBef>
                        <a:spcAft>
                          <a:spcPts val="0"/>
                        </a:spcAft>
                      </a:pPr>
                      <a:r>
                        <a:rPr lang="en-US" sz="2400" dirty="0">
                          <a:effectLst/>
                        </a:rPr>
                        <a:t>$      72</a:t>
                      </a:r>
                      <a:endParaRPr lang="en-US" sz="2400" dirty="0">
                        <a:effectLst/>
                        <a:latin typeface="Times New Roman" panose="02020603050405020304" pitchFamily="18" charset="0"/>
                        <a:ea typeface="Calibri" panose="020F0502020204030204" pitchFamily="34" charset="0"/>
                      </a:endParaRPr>
                    </a:p>
                  </a:txBody>
                  <a:tcPr marL="68580" marR="68580" marT="0" marB="0"/>
                </a:tc>
              </a:tr>
              <a:tr h="452266">
                <a:tc>
                  <a:txBody>
                    <a:bodyPr/>
                    <a:lstStyle/>
                    <a:p>
                      <a:pPr marL="0" marR="0">
                        <a:spcBef>
                          <a:spcPts val="0"/>
                        </a:spcBef>
                        <a:spcAft>
                          <a:spcPts val="0"/>
                        </a:spcAft>
                      </a:pPr>
                      <a:r>
                        <a:rPr lang="en-US" sz="2000" dirty="0" smtClean="0">
                          <a:effectLst/>
                        </a:rPr>
                        <a:t>Halal Cosmetics</a:t>
                      </a:r>
                      <a:endParaRPr lang="en-US"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spcBef>
                          <a:spcPts val="0"/>
                        </a:spcBef>
                        <a:spcAft>
                          <a:spcPts val="0"/>
                        </a:spcAft>
                      </a:pPr>
                      <a:r>
                        <a:rPr lang="en-US" sz="2400" dirty="0">
                          <a:effectLst/>
                        </a:rPr>
                        <a:t>$      46</a:t>
                      </a:r>
                      <a:endParaRPr lang="en-US" sz="2400" dirty="0">
                        <a:effectLst/>
                        <a:latin typeface="Times New Roman" panose="02020603050405020304" pitchFamily="18" charset="0"/>
                        <a:ea typeface="Calibri" panose="020F0502020204030204" pitchFamily="34" charset="0"/>
                      </a:endParaRPr>
                    </a:p>
                  </a:txBody>
                  <a:tcPr marL="68580" marR="68580" marT="0" marB="0"/>
                </a:tc>
              </a:tr>
            </a:tbl>
          </a:graphicData>
        </a:graphic>
      </p:graphicFrame>
      <p:graphicFrame>
        <p:nvGraphicFramePr>
          <p:cNvPr id="8" name="Table 7"/>
          <p:cNvGraphicFramePr>
            <a:graphicFrameLocks noGrp="1"/>
          </p:cNvGraphicFramePr>
          <p:nvPr>
            <p:extLst>
              <p:ext uri="{D42A27DB-BD31-4B8C-83A1-F6EECF244321}">
                <p14:modId xmlns="" xmlns:p14="http://schemas.microsoft.com/office/powerpoint/2010/main" val="1267896246"/>
              </p:ext>
            </p:extLst>
          </p:nvPr>
        </p:nvGraphicFramePr>
        <p:xfrm>
          <a:off x="5652247" y="1965317"/>
          <a:ext cx="3263153" cy="4359283"/>
        </p:xfrm>
        <a:graphic>
          <a:graphicData uri="http://schemas.openxmlformats.org/drawingml/2006/table">
            <a:tbl>
              <a:tblPr firstRow="1" firstCol="1" bandRow="1">
                <a:tableStyleId>{3C2FFA5D-87B4-456A-9821-1D502468CF0F}</a:tableStyleId>
              </a:tblPr>
              <a:tblGrid>
                <a:gridCol w="3263153"/>
              </a:tblGrid>
              <a:tr h="900953">
                <a:tc>
                  <a:txBody>
                    <a:bodyPr/>
                    <a:lstStyle/>
                    <a:p>
                      <a:pPr marL="0" marR="0">
                        <a:spcBef>
                          <a:spcPts val="0"/>
                        </a:spcBef>
                        <a:spcAft>
                          <a:spcPts val="0"/>
                        </a:spcAft>
                      </a:pPr>
                      <a:r>
                        <a:rPr lang="en-US" sz="2400" dirty="0">
                          <a:effectLst/>
                        </a:rPr>
                        <a:t>Potential </a:t>
                      </a:r>
                      <a:r>
                        <a:rPr lang="en-US" sz="2400" dirty="0" smtClean="0">
                          <a:effectLst/>
                        </a:rPr>
                        <a:t>Market </a:t>
                      </a:r>
                      <a:r>
                        <a:rPr lang="en-US" sz="2400" dirty="0" smtClean="0">
                          <a:solidFill>
                            <a:srgbClr val="FF0000"/>
                          </a:solidFill>
                          <a:effectLst/>
                        </a:rPr>
                        <a:t>2019</a:t>
                      </a:r>
                      <a:r>
                        <a:rPr lang="en-US" sz="2400" baseline="0" dirty="0" smtClean="0">
                          <a:effectLst/>
                        </a:rPr>
                        <a:t>,   </a:t>
                      </a:r>
                      <a:r>
                        <a:rPr lang="en-US" sz="2400" dirty="0" smtClean="0">
                          <a:effectLst/>
                        </a:rPr>
                        <a:t>US </a:t>
                      </a:r>
                      <a:r>
                        <a:rPr lang="en-US" sz="2400" dirty="0">
                          <a:effectLst/>
                        </a:rPr>
                        <a:t>$ (Billions)</a:t>
                      </a:r>
                      <a:endParaRPr lang="en-US" sz="24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r>
              <a:tr h="458893">
                <a:tc>
                  <a:txBody>
                    <a:bodyPr/>
                    <a:lstStyle/>
                    <a:p>
                      <a:pPr marL="0" marR="0">
                        <a:spcBef>
                          <a:spcPts val="0"/>
                        </a:spcBef>
                        <a:spcAft>
                          <a:spcPts val="0"/>
                        </a:spcAft>
                      </a:pPr>
                      <a:r>
                        <a:rPr lang="en-US" sz="2400" dirty="0">
                          <a:solidFill>
                            <a:srgbClr val="FF0000"/>
                          </a:solidFill>
                          <a:effectLst/>
                        </a:rPr>
                        <a:t>$ 2,536</a:t>
                      </a:r>
                      <a:endParaRPr lang="en-US" sz="2400" dirty="0">
                        <a:solidFill>
                          <a:srgbClr val="FF0000"/>
                        </a:solidFill>
                        <a:effectLst/>
                        <a:latin typeface="Times New Roman" panose="02020603050405020304" pitchFamily="18" charset="0"/>
                        <a:ea typeface="Calibri" panose="020F0502020204030204" pitchFamily="34" charset="0"/>
                      </a:endParaRPr>
                    </a:p>
                  </a:txBody>
                  <a:tcPr marL="68580" marR="68580" marT="0" marB="0"/>
                </a:tc>
              </a:tr>
              <a:tr h="458893">
                <a:tc>
                  <a:txBody>
                    <a:bodyPr/>
                    <a:lstStyle/>
                    <a:p>
                      <a:pPr marL="0" marR="0">
                        <a:spcBef>
                          <a:spcPts val="0"/>
                        </a:spcBef>
                        <a:spcAft>
                          <a:spcPts val="0"/>
                        </a:spcAft>
                      </a:pPr>
                      <a:r>
                        <a:rPr lang="en-US" sz="2400" dirty="0">
                          <a:solidFill>
                            <a:srgbClr val="FF0000"/>
                          </a:solidFill>
                          <a:effectLst/>
                        </a:rPr>
                        <a:t>$ 4,178</a:t>
                      </a:r>
                      <a:endParaRPr lang="en-US" sz="2400" dirty="0">
                        <a:solidFill>
                          <a:srgbClr val="FF0000"/>
                        </a:solidFill>
                        <a:effectLst/>
                        <a:latin typeface="Times New Roman" panose="02020603050405020304" pitchFamily="18" charset="0"/>
                        <a:ea typeface="Calibri" panose="020F0502020204030204" pitchFamily="34" charset="0"/>
                      </a:endParaRPr>
                    </a:p>
                  </a:txBody>
                  <a:tcPr marL="68580" marR="68580" marT="0" marB="0"/>
                </a:tc>
              </a:tr>
              <a:tr h="458893">
                <a:tc>
                  <a:txBody>
                    <a:bodyPr/>
                    <a:lstStyle/>
                    <a:p>
                      <a:pPr marL="0" marR="0">
                        <a:spcBef>
                          <a:spcPts val="0"/>
                        </a:spcBef>
                        <a:spcAft>
                          <a:spcPts val="0"/>
                        </a:spcAft>
                      </a:pPr>
                      <a:r>
                        <a:rPr lang="en-US" sz="2400" dirty="0">
                          <a:solidFill>
                            <a:srgbClr val="FF0000"/>
                          </a:solidFill>
                          <a:effectLst/>
                        </a:rPr>
                        <a:t>$    484</a:t>
                      </a:r>
                      <a:endParaRPr lang="en-US" sz="2400" dirty="0">
                        <a:solidFill>
                          <a:srgbClr val="FF0000"/>
                        </a:solidFill>
                        <a:effectLst/>
                        <a:latin typeface="Times New Roman" panose="02020603050405020304" pitchFamily="18" charset="0"/>
                        <a:ea typeface="Calibri" panose="020F0502020204030204" pitchFamily="34" charset="0"/>
                      </a:endParaRPr>
                    </a:p>
                  </a:txBody>
                  <a:tcPr marL="68580" marR="68580" marT="0" marB="0"/>
                </a:tc>
              </a:tr>
              <a:tr h="458893">
                <a:tc>
                  <a:txBody>
                    <a:bodyPr/>
                    <a:lstStyle/>
                    <a:p>
                      <a:pPr marL="0" marR="0">
                        <a:spcBef>
                          <a:spcPts val="0"/>
                        </a:spcBef>
                        <a:spcAft>
                          <a:spcPts val="0"/>
                        </a:spcAft>
                      </a:pPr>
                      <a:r>
                        <a:rPr lang="en-US" sz="2400" dirty="0">
                          <a:solidFill>
                            <a:srgbClr val="FF0000"/>
                          </a:solidFill>
                          <a:effectLst/>
                        </a:rPr>
                        <a:t>$    238</a:t>
                      </a:r>
                      <a:endParaRPr lang="en-US" sz="2400" dirty="0">
                        <a:solidFill>
                          <a:srgbClr val="FF0000"/>
                        </a:solidFill>
                        <a:effectLst/>
                        <a:latin typeface="Times New Roman" panose="02020603050405020304" pitchFamily="18" charset="0"/>
                        <a:ea typeface="Calibri" panose="020F0502020204030204" pitchFamily="34" charset="0"/>
                      </a:endParaRPr>
                    </a:p>
                  </a:txBody>
                  <a:tcPr marL="68580" marR="68580" marT="0" marB="0"/>
                </a:tc>
              </a:tr>
              <a:tr h="458893">
                <a:tc>
                  <a:txBody>
                    <a:bodyPr/>
                    <a:lstStyle/>
                    <a:p>
                      <a:pPr marL="0" marR="0">
                        <a:spcBef>
                          <a:spcPts val="0"/>
                        </a:spcBef>
                        <a:spcAft>
                          <a:spcPts val="0"/>
                        </a:spcAft>
                      </a:pPr>
                      <a:r>
                        <a:rPr lang="en-US" sz="2400" dirty="0">
                          <a:solidFill>
                            <a:srgbClr val="FF0000"/>
                          </a:solidFill>
                          <a:effectLst/>
                        </a:rPr>
                        <a:t>$    301</a:t>
                      </a:r>
                      <a:endParaRPr lang="en-US" sz="2400" dirty="0">
                        <a:solidFill>
                          <a:srgbClr val="FF0000"/>
                        </a:solidFill>
                        <a:effectLst/>
                        <a:latin typeface="Times New Roman" panose="02020603050405020304" pitchFamily="18" charset="0"/>
                        <a:ea typeface="Calibri" panose="020F0502020204030204" pitchFamily="34" charset="0"/>
                      </a:endParaRPr>
                    </a:p>
                  </a:txBody>
                  <a:tcPr marL="68580" marR="68580" marT="0" marB="0"/>
                </a:tc>
              </a:tr>
              <a:tr h="628282">
                <a:tc>
                  <a:txBody>
                    <a:bodyPr/>
                    <a:lstStyle/>
                    <a:p>
                      <a:pPr marL="0" marR="0">
                        <a:spcBef>
                          <a:spcPts val="0"/>
                        </a:spcBef>
                        <a:spcAft>
                          <a:spcPts val="0"/>
                        </a:spcAft>
                      </a:pPr>
                      <a:r>
                        <a:rPr lang="en-US" sz="2400" dirty="0">
                          <a:solidFill>
                            <a:srgbClr val="FF0000"/>
                          </a:solidFill>
                          <a:effectLst/>
                        </a:rPr>
                        <a:t>$    103</a:t>
                      </a:r>
                      <a:endParaRPr lang="en-US" sz="2400" dirty="0">
                        <a:solidFill>
                          <a:srgbClr val="FF0000"/>
                        </a:solidFill>
                        <a:effectLst/>
                        <a:latin typeface="Times New Roman" panose="02020603050405020304" pitchFamily="18" charset="0"/>
                        <a:ea typeface="Calibri" panose="020F0502020204030204" pitchFamily="34" charset="0"/>
                      </a:endParaRPr>
                    </a:p>
                  </a:txBody>
                  <a:tcPr marL="68580" marR="68580" marT="0" marB="0"/>
                </a:tc>
              </a:tr>
              <a:tr h="535583">
                <a:tc>
                  <a:txBody>
                    <a:bodyPr/>
                    <a:lstStyle/>
                    <a:p>
                      <a:pPr marL="0" marR="0">
                        <a:spcBef>
                          <a:spcPts val="0"/>
                        </a:spcBef>
                        <a:spcAft>
                          <a:spcPts val="0"/>
                        </a:spcAft>
                      </a:pPr>
                      <a:r>
                        <a:rPr lang="en-US" sz="2400" dirty="0">
                          <a:solidFill>
                            <a:srgbClr val="FF0000"/>
                          </a:solidFill>
                          <a:effectLst/>
                        </a:rPr>
                        <a:t>$      73</a:t>
                      </a:r>
                      <a:endParaRPr lang="en-US" sz="2400" dirty="0">
                        <a:solidFill>
                          <a:srgbClr val="FF0000"/>
                        </a:solidFill>
                        <a:effectLst/>
                        <a:latin typeface="Times New Roman" panose="02020603050405020304" pitchFamily="18" charset="0"/>
                        <a:ea typeface="Calibri" panose="020F0502020204030204" pitchFamily="34" charset="0"/>
                      </a:endParaRPr>
                    </a:p>
                  </a:txBody>
                  <a:tcPr marL="68580" marR="68580" marT="0" marB="0"/>
                </a:tc>
              </a:tr>
            </a:tbl>
          </a:graphicData>
        </a:graphic>
      </p:graphicFrame>
      <p:sp>
        <p:nvSpPr>
          <p:cNvPr id="9" name="Rectangle 8"/>
          <p:cNvSpPr/>
          <p:nvPr/>
        </p:nvSpPr>
        <p:spPr>
          <a:xfrm>
            <a:off x="67660" y="6461032"/>
            <a:ext cx="8368881" cy="396968"/>
          </a:xfrm>
          <a:prstGeom prst="rect">
            <a:avLst/>
          </a:prstGeom>
        </p:spPr>
        <p:txBody>
          <a:bodyPr wrap="square">
            <a:spAutoFit/>
          </a:bodyPr>
          <a:lstStyle/>
          <a:p>
            <a:pPr marR="0" lvl="0">
              <a:lnSpc>
                <a:spcPct val="107000"/>
              </a:lnSpc>
              <a:spcBef>
                <a:spcPts val="0"/>
              </a:spcBef>
              <a:spcAft>
                <a:spcPts val="800"/>
              </a:spcAft>
            </a:pPr>
            <a:r>
              <a:rPr lang="en-US" sz="1850" b="1" i="1" dirty="0" smtClean="0">
                <a:solidFill>
                  <a:srgbClr val="FF0000"/>
                </a:solidFill>
                <a:latin typeface="Times New Roman" panose="02020603050405020304" pitchFamily="18" charset="0"/>
                <a:ea typeface="Calibri" panose="020F0502020204030204" pitchFamily="34" charset="0"/>
              </a:rPr>
              <a:t>Source</a:t>
            </a:r>
            <a:r>
              <a:rPr lang="en-US" sz="1850" b="1" i="1" dirty="0" smtClean="0">
                <a:latin typeface="Times New Roman" panose="02020603050405020304" pitchFamily="18" charset="0"/>
                <a:ea typeface="Calibri" panose="020F0502020204030204" pitchFamily="34" charset="0"/>
              </a:rPr>
              <a:t>: </a:t>
            </a:r>
            <a:r>
              <a:rPr lang="en-US" sz="1850" b="1" i="1" dirty="0">
                <a:latin typeface="Times New Roman" panose="02020603050405020304" pitchFamily="18" charset="0"/>
                <a:ea typeface="Calibri" panose="020F0502020204030204" pitchFamily="34" charset="0"/>
              </a:rPr>
              <a:t>State of the Global Islamic Economy </a:t>
            </a:r>
            <a:r>
              <a:rPr lang="en-US" sz="1850" b="1" i="1" dirty="0" smtClean="0">
                <a:latin typeface="Times New Roman" panose="02020603050405020304" pitchFamily="18" charset="0"/>
                <a:ea typeface="Calibri" panose="020F0502020204030204" pitchFamily="34" charset="0"/>
              </a:rPr>
              <a:t>2015-2016/</a:t>
            </a:r>
            <a:endParaRPr lang="en-US" sz="1850" b="1" dirty="0">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2"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ChangeAspect="1" noChangeArrowheads="1"/>
          </p:cNvPicPr>
          <p:nvPr/>
        </p:nvPicPr>
        <p:blipFill>
          <a:blip r:embed="rId2"/>
          <a:srcRect/>
          <a:stretch>
            <a:fillRect/>
          </a:stretch>
        </p:blipFill>
        <p:spPr bwMode="auto">
          <a:xfrm>
            <a:off x="1828800" y="1447800"/>
            <a:ext cx="5448300" cy="5229225"/>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47A26461-8D2D-4ADB-A900-471D92B69CA8}"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Islamic economy is booming largely having avoided the recession as many other Economy have suffered from.</a:t>
            </a:r>
            <a:endParaRPr lang="en-US" dirty="0"/>
          </a:p>
        </p:txBody>
      </p:sp>
      <p:sp>
        <p:nvSpPr>
          <p:cNvPr id="4" name="Slide Number Placeholder 3"/>
          <p:cNvSpPr>
            <a:spLocks noGrp="1"/>
          </p:cNvSpPr>
          <p:nvPr>
            <p:ph type="sldNum" sz="quarter" idx="12"/>
          </p:nvPr>
        </p:nvSpPr>
        <p:spPr/>
        <p:txBody>
          <a:bodyPr/>
          <a:lstStyle/>
          <a:p>
            <a:fld id="{47A26461-8D2D-4ADB-A900-471D92B69CA8}"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411162"/>
          </a:xfrm>
        </p:spPr>
        <p:txBody>
          <a:bodyPr>
            <a:noAutofit/>
          </a:bodyPr>
          <a:lstStyle/>
          <a:p>
            <a:r>
              <a:rPr lang="en-US" sz="2400" dirty="0"/>
              <a:t>Global </a:t>
            </a:r>
            <a:r>
              <a:rPr lang="en-US" sz="2400" dirty="0" err="1"/>
              <a:t>Halal</a:t>
            </a:r>
            <a:r>
              <a:rPr lang="en-US" sz="2400" dirty="0"/>
              <a:t> </a:t>
            </a:r>
            <a:r>
              <a:rPr lang="en-US" sz="2400" dirty="0" smtClean="0"/>
              <a:t>Lifestyle </a:t>
            </a:r>
            <a:r>
              <a:rPr lang="en-US" sz="2400" dirty="0"/>
              <a:t>markets: reach $2.47 trillion by 2018</a:t>
            </a:r>
            <a:r>
              <a:rPr lang="en-US" sz="1400" dirty="0"/>
              <a:t/>
            </a:r>
            <a:br>
              <a:rPr lang="en-US" sz="1400" dirty="0"/>
            </a:br>
            <a:r>
              <a:rPr lang="en-US" sz="1400" dirty="0"/>
              <a:t>expected to reach $2.47 trillion by 2018</a:t>
            </a:r>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srcRect/>
          <a:stretch>
            <a:fillRect/>
          </a:stretch>
        </p:blipFill>
        <p:spPr bwMode="auto">
          <a:xfrm>
            <a:off x="0" y="504825"/>
            <a:ext cx="9144000" cy="6353175"/>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47A26461-8D2D-4ADB-A900-471D92B69CA8}"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39762"/>
          </a:xfrm>
        </p:spPr>
        <p:txBody>
          <a:bodyPr>
            <a:normAutofit fontScale="90000"/>
          </a:bodyPr>
          <a:lstStyle/>
          <a:p>
            <a:r>
              <a:rPr lang="en-US" dirty="0" smtClean="0"/>
              <a:t>Introduction </a:t>
            </a:r>
            <a:endParaRPr lang="en-US" dirty="0"/>
          </a:p>
        </p:txBody>
      </p:sp>
      <p:sp>
        <p:nvSpPr>
          <p:cNvPr id="3" name="Content Placeholder 2"/>
          <p:cNvSpPr>
            <a:spLocks noGrp="1"/>
          </p:cNvSpPr>
          <p:nvPr>
            <p:ph idx="1"/>
          </p:nvPr>
        </p:nvSpPr>
        <p:spPr>
          <a:xfrm>
            <a:off x="457200" y="838200"/>
            <a:ext cx="8229600" cy="5287963"/>
          </a:xfrm>
        </p:spPr>
        <p:txBody>
          <a:bodyPr/>
          <a:lstStyle/>
          <a:p>
            <a:r>
              <a:rPr lang="en-US" dirty="0" smtClean="0"/>
              <a:t>Content ,Introduction &amp; Background  </a:t>
            </a:r>
            <a:endParaRPr lang="en-US" dirty="0"/>
          </a:p>
        </p:txBody>
      </p:sp>
      <p:sp>
        <p:nvSpPr>
          <p:cNvPr id="4" name="Slide Number Placeholder 3"/>
          <p:cNvSpPr>
            <a:spLocks noGrp="1"/>
          </p:cNvSpPr>
          <p:nvPr>
            <p:ph type="sldNum" sz="quarter" idx="12"/>
          </p:nvPr>
        </p:nvSpPr>
        <p:spPr/>
        <p:txBody>
          <a:bodyPr/>
          <a:lstStyle/>
          <a:p>
            <a:fld id="{47A26461-8D2D-4ADB-A900-471D92B69CA8}"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Come to Tanzania </a:t>
            </a:r>
            <a:endParaRPr lang="en-US" dirty="0"/>
          </a:p>
        </p:txBody>
      </p:sp>
      <p:sp>
        <p:nvSpPr>
          <p:cNvPr id="3" name="Content Placeholder 2"/>
          <p:cNvSpPr>
            <a:spLocks noGrp="1"/>
          </p:cNvSpPr>
          <p:nvPr>
            <p:ph idx="1"/>
          </p:nvPr>
        </p:nvSpPr>
        <p:spPr>
          <a:xfrm>
            <a:off x="457200" y="1295400"/>
            <a:ext cx="8229600" cy="4830763"/>
          </a:xfrm>
        </p:spPr>
        <p:txBody>
          <a:bodyPr/>
          <a:lstStyle/>
          <a:p>
            <a:r>
              <a:rPr lang="en-US" dirty="0" smtClean="0"/>
              <a:t>Tanzania we are not at the Best Position Compared to other part of the world </a:t>
            </a:r>
          </a:p>
          <a:p>
            <a:r>
              <a:rPr lang="en-US" dirty="0" smtClean="0"/>
              <a:t>National Population of 55.57 Million (2016-World Bank) </a:t>
            </a:r>
          </a:p>
          <a:p>
            <a:r>
              <a:rPr lang="en-US" dirty="0" smtClean="0"/>
              <a:t>Approximately More than 45% Muslim Population – </a:t>
            </a:r>
          </a:p>
          <a:p>
            <a:r>
              <a:rPr lang="en-US" dirty="0" smtClean="0"/>
              <a:t>More than 88%  they Demand –Islamic Economy Support – Islamic Finance </a:t>
            </a:r>
          </a:p>
          <a:p>
            <a:endParaRPr lang="en-US" dirty="0"/>
          </a:p>
        </p:txBody>
      </p:sp>
      <p:sp>
        <p:nvSpPr>
          <p:cNvPr id="4" name="Slide Number Placeholder 3"/>
          <p:cNvSpPr>
            <a:spLocks noGrp="1"/>
          </p:cNvSpPr>
          <p:nvPr>
            <p:ph type="sldNum" sz="quarter" idx="12"/>
          </p:nvPr>
        </p:nvSpPr>
        <p:spPr/>
        <p:txBody>
          <a:bodyPr/>
          <a:lstStyle/>
          <a:p>
            <a:fld id="{47A26461-8D2D-4ADB-A900-471D92B69CA8}"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We are Among 57 </a:t>
            </a:r>
            <a:r>
              <a:rPr lang="en-US" sz="2800" dirty="0"/>
              <a:t>mostly Muslim majority countries</a:t>
            </a:r>
            <a:br>
              <a:rPr lang="en-US" sz="2800" dirty="0"/>
            </a:br>
            <a:r>
              <a:rPr lang="en-US" sz="2800" dirty="0"/>
              <a:t> Attractive young demographic</a:t>
            </a:r>
            <a:br>
              <a:rPr lang="en-US" sz="2800" dirty="0"/>
            </a:br>
            <a:r>
              <a:rPr lang="en-US" sz="2800" dirty="0"/>
              <a:t> Growing economies</a:t>
            </a:r>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srcRect l="11594" r="6564"/>
          <a:stretch>
            <a:fillRect/>
          </a:stretch>
        </p:blipFill>
        <p:spPr bwMode="auto">
          <a:xfrm>
            <a:off x="0" y="1600200"/>
            <a:ext cx="9144000" cy="447675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47A26461-8D2D-4ADB-A900-471D92B69CA8}" type="slidenum">
              <a:rPr lang="en-US" smtClean="0"/>
              <a:pPr/>
              <a:t>21</a:t>
            </a:fld>
            <a:endParaRPr lang="en-US"/>
          </a:p>
        </p:txBody>
      </p:sp>
      <p:sp>
        <p:nvSpPr>
          <p:cNvPr id="6" name="4-Point Star 5"/>
          <p:cNvSpPr/>
          <p:nvPr/>
        </p:nvSpPr>
        <p:spPr>
          <a:xfrm>
            <a:off x="4953000" y="4495800"/>
            <a:ext cx="304800" cy="304800"/>
          </a:xfrm>
          <a:prstGeom prst="star4">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srcRect l="23060" t="8333" r="22474" b="25000"/>
          <a:stretch>
            <a:fillRect/>
          </a:stretch>
        </p:blipFill>
        <p:spPr bwMode="auto">
          <a:xfrm>
            <a:off x="457200" y="2057400"/>
            <a:ext cx="7086600" cy="4114800"/>
          </a:xfrm>
          <a:prstGeom prst="rect">
            <a:avLst/>
          </a:prstGeom>
          <a:noFill/>
          <a:ln w="9525">
            <a:noFill/>
            <a:miter lim="800000"/>
            <a:headEnd/>
            <a:tailEnd/>
          </a:ln>
          <a:effectLst/>
        </p:spPr>
      </p:pic>
      <p:sp>
        <p:nvSpPr>
          <p:cNvPr id="6" name="TextBox 5"/>
          <p:cNvSpPr txBox="1"/>
          <p:nvPr/>
        </p:nvSpPr>
        <p:spPr>
          <a:xfrm>
            <a:off x="609600" y="6096000"/>
            <a:ext cx="7239000" cy="381000"/>
          </a:xfrm>
          <a:prstGeom prst="rect">
            <a:avLst/>
          </a:prstGeom>
          <a:noFill/>
        </p:spPr>
        <p:txBody>
          <a:bodyPr wrap="square" rtlCol="0">
            <a:spAutoFit/>
          </a:bodyPr>
          <a:lstStyle/>
          <a:p>
            <a:r>
              <a:rPr lang="en-US" dirty="0" smtClean="0">
                <a:hlinkClick r:id="rId3"/>
              </a:rPr>
              <a:t>http://www.zawya.com/giei/</a:t>
            </a:r>
            <a:r>
              <a:rPr lang="en-US" dirty="0" smtClean="0"/>
              <a:t> </a:t>
            </a:r>
            <a:endParaRPr lang="en-US" dirty="0"/>
          </a:p>
        </p:txBody>
      </p:sp>
      <p:graphicFrame>
        <p:nvGraphicFramePr>
          <p:cNvPr id="7" name="Table 6"/>
          <p:cNvGraphicFramePr>
            <a:graphicFrameLocks noGrp="1"/>
          </p:cNvGraphicFramePr>
          <p:nvPr/>
        </p:nvGraphicFramePr>
        <p:xfrm>
          <a:off x="533400" y="533400"/>
          <a:ext cx="8153400" cy="1366060"/>
        </p:xfrm>
        <a:graphic>
          <a:graphicData uri="http://schemas.openxmlformats.org/drawingml/2006/table">
            <a:tbl>
              <a:tblPr/>
              <a:tblGrid>
                <a:gridCol w="695448"/>
                <a:gridCol w="695448"/>
                <a:gridCol w="767891"/>
                <a:gridCol w="956240"/>
                <a:gridCol w="684581"/>
                <a:gridCol w="651982"/>
                <a:gridCol w="945375"/>
                <a:gridCol w="1119236"/>
                <a:gridCol w="1637199"/>
              </a:tblGrid>
              <a:tr h="225454">
                <a:tc gridSpan="9">
                  <a:txBody>
                    <a:bodyPr/>
                    <a:lstStyle/>
                    <a:p>
                      <a:pPr algn="ctr" fontAlgn="b"/>
                      <a:r>
                        <a:rPr lang="en-US" sz="1800" b="1" i="0" u="none" strike="noStrike" dirty="0">
                          <a:solidFill>
                            <a:srgbClr val="000000"/>
                          </a:solidFill>
                          <a:latin typeface="Calibri"/>
                        </a:rPr>
                        <a:t>Year: 2017</a:t>
                      </a:r>
                    </a:p>
                  </a:txBody>
                  <a:tcPr marL="8135" marR="8135" marT="813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4719">
                <a:tc gridSpan="2">
                  <a:txBody>
                    <a:bodyPr/>
                    <a:lstStyle/>
                    <a:p>
                      <a:pPr algn="ctr" fontAlgn="b"/>
                      <a:r>
                        <a:rPr lang="en-US" sz="1600" b="1" i="0" u="none" strike="noStrike">
                          <a:solidFill>
                            <a:srgbClr val="000000"/>
                          </a:solidFill>
                          <a:latin typeface="Calibri"/>
                        </a:rPr>
                        <a:t>Level 1</a:t>
                      </a:r>
                    </a:p>
                  </a:txBody>
                  <a:tcPr marL="8135" marR="8135" marT="8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7">
                  <a:txBody>
                    <a:bodyPr/>
                    <a:lstStyle/>
                    <a:p>
                      <a:pPr algn="ctr" fontAlgn="b"/>
                      <a:r>
                        <a:rPr lang="en-US" sz="1600" b="1" i="0" u="none" strike="noStrike" dirty="0">
                          <a:solidFill>
                            <a:srgbClr val="000000"/>
                          </a:solidFill>
                          <a:latin typeface="Calibri"/>
                        </a:rPr>
                        <a:t>Level 2</a:t>
                      </a:r>
                    </a:p>
                  </a:txBody>
                  <a:tcPr marL="8135" marR="8135" marT="8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8640">
                <a:tc>
                  <a:txBody>
                    <a:bodyPr/>
                    <a:lstStyle/>
                    <a:p>
                      <a:pPr algn="ctr" fontAlgn="b"/>
                      <a:r>
                        <a:rPr lang="en-US" sz="1100" b="1" i="0" u="none" strike="noStrike">
                          <a:solidFill>
                            <a:srgbClr val="000000"/>
                          </a:solidFill>
                          <a:latin typeface="Calibri"/>
                        </a:rPr>
                        <a:t>Country</a:t>
                      </a:r>
                    </a:p>
                  </a:txBody>
                  <a:tcPr marL="8135" marR="8135" marT="8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GIEI</a:t>
                      </a:r>
                    </a:p>
                  </a:txBody>
                  <a:tcPr marL="8135" marR="8135" marT="8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Country</a:t>
                      </a:r>
                    </a:p>
                  </a:txBody>
                  <a:tcPr marL="8135" marR="8135" marT="8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Islamic Finance</a:t>
                      </a:r>
                    </a:p>
                  </a:txBody>
                  <a:tcPr marL="8135" marR="8135" marT="8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Halal Food</a:t>
                      </a:r>
                    </a:p>
                  </a:txBody>
                  <a:tcPr marL="8135" marR="8135" marT="8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Halal Travel</a:t>
                      </a:r>
                    </a:p>
                  </a:txBody>
                  <a:tcPr marL="8135" marR="8135" marT="8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Modest Fashion</a:t>
                      </a:r>
                    </a:p>
                  </a:txBody>
                  <a:tcPr marL="8135" marR="8135" marT="8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Halal Media and Recreation</a:t>
                      </a:r>
                    </a:p>
                  </a:txBody>
                  <a:tcPr marL="8135" marR="8135" marT="8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Halal Pharmaceuticals and Cosmetics</a:t>
                      </a:r>
                    </a:p>
                  </a:txBody>
                  <a:tcPr marL="8135" marR="8135" marT="8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4719">
                <a:tc>
                  <a:txBody>
                    <a:bodyPr/>
                    <a:lstStyle/>
                    <a:p>
                      <a:pPr algn="ctr" fontAlgn="b"/>
                      <a:r>
                        <a:rPr lang="en-US" sz="1400" b="0" i="0" u="none" strike="noStrike">
                          <a:solidFill>
                            <a:srgbClr val="000000"/>
                          </a:solidFill>
                          <a:latin typeface="Calibri"/>
                        </a:rPr>
                        <a:t>Global</a:t>
                      </a:r>
                    </a:p>
                  </a:txBody>
                  <a:tcPr marL="8135" marR="8135" marT="8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22.43</a:t>
                      </a:r>
                    </a:p>
                  </a:txBody>
                  <a:tcPr marL="8135" marR="8135" marT="8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Global</a:t>
                      </a:r>
                    </a:p>
                  </a:txBody>
                  <a:tcPr marL="8135" marR="8135" marT="8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17.97</a:t>
                      </a:r>
                    </a:p>
                  </a:txBody>
                  <a:tcPr marL="8135" marR="8135" marT="8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28.31</a:t>
                      </a:r>
                    </a:p>
                  </a:txBody>
                  <a:tcPr marL="8135" marR="8135" marT="8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20.34</a:t>
                      </a:r>
                    </a:p>
                  </a:txBody>
                  <a:tcPr marL="8135" marR="8135" marT="8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17.17</a:t>
                      </a:r>
                    </a:p>
                  </a:txBody>
                  <a:tcPr marL="8135" marR="8135" marT="8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21.65</a:t>
                      </a:r>
                    </a:p>
                  </a:txBody>
                  <a:tcPr marL="8135" marR="8135" marT="8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26.01</a:t>
                      </a:r>
                    </a:p>
                  </a:txBody>
                  <a:tcPr marL="8135" marR="8135" marT="8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4719">
                <a:tc>
                  <a:txBody>
                    <a:bodyPr/>
                    <a:lstStyle/>
                    <a:p>
                      <a:pPr algn="ctr" fontAlgn="b"/>
                      <a:r>
                        <a:rPr lang="en-US" sz="1400" b="0" i="0" u="none" strike="noStrike">
                          <a:solidFill>
                            <a:srgbClr val="000000"/>
                          </a:solidFill>
                          <a:latin typeface="Calibri"/>
                        </a:rPr>
                        <a:t>Kenya</a:t>
                      </a:r>
                    </a:p>
                  </a:txBody>
                  <a:tcPr marL="8135" marR="8135" marT="8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17.02</a:t>
                      </a:r>
                    </a:p>
                  </a:txBody>
                  <a:tcPr marL="8135" marR="8135" marT="8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Kenya</a:t>
                      </a:r>
                    </a:p>
                  </a:txBody>
                  <a:tcPr marL="8135" marR="8135" marT="8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10.56</a:t>
                      </a:r>
                    </a:p>
                  </a:txBody>
                  <a:tcPr marL="8135" marR="8135" marT="8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23.61</a:t>
                      </a:r>
                    </a:p>
                  </a:txBody>
                  <a:tcPr marL="8135" marR="8135" marT="8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14.79</a:t>
                      </a:r>
                    </a:p>
                  </a:txBody>
                  <a:tcPr marL="8135" marR="8135" marT="8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25.05</a:t>
                      </a:r>
                    </a:p>
                  </a:txBody>
                  <a:tcPr marL="8135" marR="8135" marT="8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19.38</a:t>
                      </a:r>
                    </a:p>
                  </a:txBody>
                  <a:tcPr marL="8135" marR="8135" marT="8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26.55</a:t>
                      </a:r>
                    </a:p>
                  </a:txBody>
                  <a:tcPr marL="8135" marR="8135" marT="8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457200" y="0"/>
            <a:ext cx="8458200" cy="369332"/>
          </a:xfrm>
          <a:prstGeom prst="rect">
            <a:avLst/>
          </a:prstGeom>
          <a:noFill/>
        </p:spPr>
        <p:txBody>
          <a:bodyPr wrap="square" rtlCol="0">
            <a:spAutoFit/>
          </a:bodyPr>
          <a:lstStyle/>
          <a:p>
            <a:r>
              <a:rPr lang="en-US" dirty="0" smtClean="0"/>
              <a:t>GLOBAL ISLAMIC ECONOMY INDICATOR  (GIEI) – COMPARISON </a:t>
            </a:r>
            <a:endParaRPr lang="en-US" dirty="0"/>
          </a:p>
        </p:txBody>
      </p:sp>
      <p:sp>
        <p:nvSpPr>
          <p:cNvPr id="9" name="TextBox 8"/>
          <p:cNvSpPr txBox="1"/>
          <p:nvPr/>
        </p:nvSpPr>
        <p:spPr>
          <a:xfrm>
            <a:off x="6781800" y="3200400"/>
            <a:ext cx="2209800" cy="1200329"/>
          </a:xfrm>
          <a:prstGeom prst="rect">
            <a:avLst/>
          </a:prstGeom>
          <a:noFill/>
        </p:spPr>
        <p:txBody>
          <a:bodyPr wrap="square" rtlCol="0">
            <a:spAutoFit/>
          </a:bodyPr>
          <a:lstStyle/>
          <a:p>
            <a:r>
              <a:rPr lang="en-US" dirty="0" smtClean="0"/>
              <a:t>IN EAST AFRICA KENYA IS LEADING FOLLOWED BY UGANDA</a:t>
            </a:r>
            <a:endParaRPr lang="en-US" dirty="0"/>
          </a:p>
        </p:txBody>
      </p:sp>
      <p:pic>
        <p:nvPicPr>
          <p:cNvPr id="10" name="Picture 2"/>
          <p:cNvPicPr>
            <a:picLocks noChangeAspect="1" noChangeArrowheads="1"/>
          </p:cNvPicPr>
          <p:nvPr/>
        </p:nvPicPr>
        <p:blipFill>
          <a:blip r:embed="rId4"/>
          <a:srcRect l="16398" t="8333" r="35579" b="73959"/>
          <a:stretch>
            <a:fillRect/>
          </a:stretch>
        </p:blipFill>
        <p:spPr bwMode="auto">
          <a:xfrm>
            <a:off x="457200" y="3505200"/>
            <a:ext cx="6248400" cy="1295400"/>
          </a:xfrm>
          <a:prstGeom prst="rect">
            <a:avLst/>
          </a:prstGeom>
          <a:noFill/>
          <a:ln w="9525">
            <a:noFill/>
            <a:miter lim="800000"/>
            <a:headEnd/>
            <a:tailEnd/>
          </a:ln>
          <a:effectLst/>
        </p:spPr>
      </p:pic>
      <p:sp>
        <p:nvSpPr>
          <p:cNvPr id="11" name="Slide Number Placeholder 10"/>
          <p:cNvSpPr>
            <a:spLocks noGrp="1"/>
          </p:cNvSpPr>
          <p:nvPr>
            <p:ph type="sldNum" sz="quarter" idx="12"/>
          </p:nvPr>
        </p:nvSpPr>
        <p:spPr/>
        <p:txBody>
          <a:bodyPr/>
          <a:lstStyle/>
          <a:p>
            <a:fld id="{47A26461-8D2D-4ADB-A900-471D92B69CA8}"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dirty="0" smtClean="0"/>
              <a:t>WHY INVEST IN</a:t>
            </a:r>
            <a:br>
              <a:rPr lang="en-US" dirty="0" smtClean="0"/>
            </a:br>
            <a:r>
              <a:rPr lang="en-US" dirty="0" smtClean="0"/>
              <a:t>TANZANIA?</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Peace &amp; Political Stability</a:t>
            </a:r>
          </a:p>
          <a:p>
            <a:r>
              <a:rPr lang="en-US" dirty="0" smtClean="0"/>
              <a:t>&gt;&gt; Strategic Location</a:t>
            </a:r>
          </a:p>
          <a:p>
            <a:r>
              <a:rPr lang="en-US" dirty="0" smtClean="0"/>
              <a:t>&gt;&gt; Attractive Investment Regime</a:t>
            </a:r>
          </a:p>
          <a:p>
            <a:r>
              <a:rPr lang="en-US" dirty="0" smtClean="0"/>
              <a:t>&gt;&gt; Investment Incentives</a:t>
            </a:r>
          </a:p>
          <a:p>
            <a:r>
              <a:rPr lang="en-US" dirty="0" smtClean="0"/>
              <a:t>&gt;&gt; Investment Guarantees</a:t>
            </a:r>
          </a:p>
          <a:p>
            <a:r>
              <a:rPr lang="en-US" dirty="0" smtClean="0"/>
              <a:t>&gt;&gt; Plenty of Natural Resources</a:t>
            </a:r>
          </a:p>
          <a:p>
            <a:r>
              <a:rPr lang="en-US" dirty="0" smtClean="0"/>
              <a:t>&gt;&gt; High Growth Potential</a:t>
            </a:r>
          </a:p>
          <a:p>
            <a:r>
              <a:rPr lang="en-US" dirty="0" smtClean="0"/>
              <a:t>&gt;&gt; Memberships of Bilateral Trade Agreements</a:t>
            </a:r>
          </a:p>
          <a:p>
            <a:r>
              <a:rPr lang="en-US" dirty="0" smtClean="0"/>
              <a:t>&gt;&gt; Public Private Partnerships</a:t>
            </a:r>
          </a:p>
          <a:p>
            <a:r>
              <a:rPr lang="en-US" dirty="0" smtClean="0"/>
              <a:t>&gt;&gt; Export Processing and Special Economic Zones</a:t>
            </a:r>
          </a:p>
          <a:p>
            <a:r>
              <a:rPr lang="en-US" dirty="0" smtClean="0"/>
              <a:t>&gt;&gt; Magnificent Business and Leisure Destinations</a:t>
            </a:r>
            <a:endParaRPr lang="en-US" dirty="0"/>
          </a:p>
        </p:txBody>
      </p:sp>
      <p:sp>
        <p:nvSpPr>
          <p:cNvPr id="4" name="Slide Number Placeholder 3"/>
          <p:cNvSpPr>
            <a:spLocks noGrp="1"/>
          </p:cNvSpPr>
          <p:nvPr>
            <p:ph type="sldNum" sz="quarter" idx="12"/>
          </p:nvPr>
        </p:nvSpPr>
        <p:spPr/>
        <p:txBody>
          <a:bodyPr/>
          <a:lstStyle/>
          <a:p>
            <a:fld id="{47A26461-8D2D-4ADB-A900-471D92B69CA8}"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PRIORITY AREAS OF INVESTMENT</a:t>
            </a:r>
            <a:endParaRPr lang="en-US" dirty="0"/>
          </a:p>
        </p:txBody>
      </p:sp>
      <p:sp>
        <p:nvSpPr>
          <p:cNvPr id="3" name="Content Placeholder 2"/>
          <p:cNvSpPr>
            <a:spLocks noGrp="1"/>
          </p:cNvSpPr>
          <p:nvPr>
            <p:ph idx="1"/>
          </p:nvPr>
        </p:nvSpPr>
        <p:spPr>
          <a:xfrm>
            <a:off x="457200" y="1066800"/>
            <a:ext cx="8229600" cy="4525963"/>
          </a:xfrm>
        </p:spPr>
        <p:txBody>
          <a:bodyPr/>
          <a:lstStyle/>
          <a:p>
            <a:pPr marL="514350" indent="-514350">
              <a:buFont typeface="+mj-lt"/>
              <a:buAutoNum type="arabicPeriod"/>
            </a:pPr>
            <a:r>
              <a:rPr lang="en-US" dirty="0" smtClean="0"/>
              <a:t>AGRICULTURAL &amp; LIVESTOCK</a:t>
            </a:r>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p:txBody>
      </p:sp>
      <p:sp>
        <p:nvSpPr>
          <p:cNvPr id="4" name="Rectangle 3"/>
          <p:cNvSpPr/>
          <p:nvPr/>
        </p:nvSpPr>
        <p:spPr>
          <a:xfrm>
            <a:off x="533400" y="1676400"/>
            <a:ext cx="3733800" cy="147732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dirty="0" smtClean="0"/>
              <a:t>Agriculture Sector, with annual growth rate of 6%, accounts for nearly half of national GDP contribution, 70% of rural household income, and absorbs 80% of the entire workforce.</a:t>
            </a:r>
            <a:endParaRPr lang="en-US" dirty="0"/>
          </a:p>
        </p:txBody>
      </p:sp>
      <p:sp>
        <p:nvSpPr>
          <p:cNvPr id="5" name="Rectangle 4"/>
          <p:cNvSpPr/>
          <p:nvPr/>
        </p:nvSpPr>
        <p:spPr>
          <a:xfrm>
            <a:off x="4572000" y="1676400"/>
            <a:ext cx="3733800"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b="1" dirty="0" smtClean="0"/>
              <a:t>Current Situation:</a:t>
            </a:r>
          </a:p>
          <a:p>
            <a:pPr algn="just"/>
            <a:r>
              <a:rPr lang="en-US" dirty="0" smtClean="0"/>
              <a:t>Tanzania Livestock Population increasing by 5% per annum; its 21.3 million large cattle population make it the biggest in Southern Africa</a:t>
            </a:r>
            <a:endParaRPr lang="en-US" dirty="0"/>
          </a:p>
        </p:txBody>
      </p:sp>
      <p:sp>
        <p:nvSpPr>
          <p:cNvPr id="7" name="Rectangle 6"/>
          <p:cNvSpPr/>
          <p:nvPr/>
        </p:nvSpPr>
        <p:spPr>
          <a:xfrm>
            <a:off x="533400" y="3200400"/>
            <a:ext cx="77724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b="1" dirty="0" smtClean="0"/>
              <a:t>Market Opportunity:  </a:t>
            </a:r>
            <a:r>
              <a:rPr lang="en-US" b="1" i="1" dirty="0" smtClean="0"/>
              <a:t>Growing Urban Population of 4.7% in East Africa </a:t>
            </a:r>
          </a:p>
        </p:txBody>
      </p:sp>
      <p:sp>
        <p:nvSpPr>
          <p:cNvPr id="8" name="TextBox 7"/>
          <p:cNvSpPr txBox="1"/>
          <p:nvPr/>
        </p:nvSpPr>
        <p:spPr>
          <a:xfrm>
            <a:off x="609600" y="3581400"/>
            <a:ext cx="7696200" cy="707886"/>
          </a:xfrm>
          <a:prstGeom prst="rect">
            <a:avLst/>
          </a:prstGeom>
          <a:solidFill>
            <a:srgbClr val="0000FF"/>
          </a:solidFill>
        </p:spPr>
        <p:txBody>
          <a:bodyPr wrap="square" rtlCol="0">
            <a:spAutoFit/>
          </a:bodyPr>
          <a:lstStyle/>
          <a:p>
            <a:pPr algn="ctr"/>
            <a:r>
              <a:rPr lang="en-US" sz="2000" b="1" dirty="0" smtClean="0">
                <a:solidFill>
                  <a:srgbClr val="FFFF00"/>
                </a:solidFill>
              </a:rPr>
              <a:t>PROPOSAL : </a:t>
            </a:r>
          </a:p>
          <a:p>
            <a:pPr algn="ctr"/>
            <a:r>
              <a:rPr lang="en-US" sz="2000" b="1" dirty="0" smtClean="0">
                <a:solidFill>
                  <a:srgbClr val="FFFF00"/>
                </a:solidFill>
              </a:rPr>
              <a:t>SALAAM MODEL; MUSHARAKAH &amp; MURABAHA </a:t>
            </a:r>
          </a:p>
        </p:txBody>
      </p:sp>
      <p:sp>
        <p:nvSpPr>
          <p:cNvPr id="9" name="TextBox 8"/>
          <p:cNvSpPr txBox="1"/>
          <p:nvPr/>
        </p:nvSpPr>
        <p:spPr>
          <a:xfrm>
            <a:off x="609600" y="4343400"/>
            <a:ext cx="3352800" cy="1754326"/>
          </a:xfrm>
          <a:prstGeom prst="rect">
            <a:avLst/>
          </a:prstGeom>
          <a:solidFill>
            <a:srgbClr val="006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b="1" dirty="0" smtClean="0"/>
              <a:t>HORTCULTURE</a:t>
            </a:r>
          </a:p>
          <a:p>
            <a:r>
              <a:rPr lang="en-US" b="1" dirty="0" smtClean="0"/>
              <a:t>RICE SUGAR CANE</a:t>
            </a:r>
          </a:p>
          <a:p>
            <a:r>
              <a:rPr lang="en-US" b="1" dirty="0" smtClean="0"/>
              <a:t>POTATOES </a:t>
            </a:r>
          </a:p>
          <a:p>
            <a:r>
              <a:rPr lang="en-US" b="1" dirty="0" smtClean="0"/>
              <a:t>POULTRY </a:t>
            </a:r>
          </a:p>
          <a:p>
            <a:r>
              <a:rPr lang="en-US" b="1" dirty="0" smtClean="0"/>
              <a:t>DIARY AND MEAT </a:t>
            </a:r>
          </a:p>
          <a:p>
            <a:r>
              <a:rPr lang="en-US" b="1" dirty="0" smtClean="0"/>
              <a:t>FISHING (MODERN FISHING)</a:t>
            </a:r>
            <a:endParaRPr lang="en-US" b="1" dirty="0"/>
          </a:p>
        </p:txBody>
      </p:sp>
      <p:sp>
        <p:nvSpPr>
          <p:cNvPr id="10" name="TextBox 9"/>
          <p:cNvSpPr txBox="1"/>
          <p:nvPr/>
        </p:nvSpPr>
        <p:spPr>
          <a:xfrm>
            <a:off x="4114800" y="4343400"/>
            <a:ext cx="4191000" cy="1477328"/>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b="1" dirty="0" smtClean="0"/>
              <a:t>AGRICULTURE  NEEDS FINANCIAL CAPITAL </a:t>
            </a:r>
          </a:p>
          <a:p>
            <a:r>
              <a:rPr lang="en-US" dirty="0" smtClean="0"/>
              <a:t>MORE THAN 50% ARE MUSLIM WHO ESCAPE INTEREST LOANS, MORE THAN 11% ARE NON MUSLIM WHO DISLIKE INTEREST LOAN MODEL </a:t>
            </a:r>
            <a:endParaRPr lang="en-US" dirty="0"/>
          </a:p>
        </p:txBody>
      </p:sp>
      <p:sp>
        <p:nvSpPr>
          <p:cNvPr id="11" name="Slide Number Placeholder 10"/>
          <p:cNvSpPr>
            <a:spLocks noGrp="1"/>
          </p:cNvSpPr>
          <p:nvPr>
            <p:ph type="sldNum" sz="quarter" idx="12"/>
          </p:nvPr>
        </p:nvSpPr>
        <p:spPr/>
        <p:txBody>
          <a:bodyPr/>
          <a:lstStyle/>
          <a:p>
            <a:fld id="{47A26461-8D2D-4ADB-A900-471D92B69CA8}"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2. NATURAL RESOURCES</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pPr>
              <a:buNone/>
            </a:pPr>
            <a:r>
              <a:rPr lang="en-US" sz="2800" dirty="0" smtClean="0"/>
              <a:t>Natural Resources in Tanzania refer to forestry &amp; Beekeeping, Wildlife and Fisheries </a:t>
            </a:r>
          </a:p>
          <a:p>
            <a:r>
              <a:rPr lang="en-US" sz="2800" dirty="0" smtClean="0"/>
              <a:t>Country  has vast untapped natural resources that provide a base for investment in factories, industries and training.</a:t>
            </a:r>
            <a:endParaRPr lang="en-US" sz="2800" dirty="0"/>
          </a:p>
        </p:txBody>
      </p:sp>
      <p:sp>
        <p:nvSpPr>
          <p:cNvPr id="5" name="TextBox 4"/>
          <p:cNvSpPr txBox="1"/>
          <p:nvPr/>
        </p:nvSpPr>
        <p:spPr>
          <a:xfrm>
            <a:off x="533400" y="3276600"/>
            <a:ext cx="8077200" cy="1015663"/>
          </a:xfrm>
          <a:prstGeom prst="rect">
            <a:avLst/>
          </a:prstGeom>
          <a:solidFill>
            <a:srgbClr val="0000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000" b="1" dirty="0" smtClean="0"/>
              <a:t>Fisheries</a:t>
            </a:r>
            <a:r>
              <a:rPr lang="en-US" sz="2000" dirty="0" smtClean="0"/>
              <a:t>: Tanzania rank top among the 10 potential in Africa and Leading in East and Central Africa ; Almost 6.1% of the Country area is the Fishing water body. Around 3M Tones of the Fishing Potentials  </a:t>
            </a:r>
            <a:endParaRPr lang="en-US" sz="2000" dirty="0"/>
          </a:p>
        </p:txBody>
      </p:sp>
      <p:sp>
        <p:nvSpPr>
          <p:cNvPr id="7" name="Rectangle 6"/>
          <p:cNvSpPr/>
          <p:nvPr/>
        </p:nvSpPr>
        <p:spPr>
          <a:xfrm>
            <a:off x="457200" y="4343400"/>
            <a:ext cx="8305800" cy="923330"/>
          </a:xfrm>
          <a:prstGeom prst="rect">
            <a:avLst/>
          </a:prstGeom>
          <a:solidFill>
            <a:srgbClr val="333300"/>
          </a:solidFill>
        </p:spPr>
        <p:style>
          <a:lnRef idx="0">
            <a:schemeClr val="accent3"/>
          </a:lnRef>
          <a:fillRef idx="3">
            <a:schemeClr val="accent3"/>
          </a:fillRef>
          <a:effectRef idx="3">
            <a:schemeClr val="accent3"/>
          </a:effectRef>
          <a:fontRef idx="minor">
            <a:schemeClr val="lt1"/>
          </a:fontRef>
        </p:style>
        <p:txBody>
          <a:bodyPr wrap="square">
            <a:spAutoFit/>
          </a:bodyPr>
          <a:lstStyle/>
          <a:p>
            <a:r>
              <a:rPr lang="en-US" b="1" dirty="0" smtClean="0"/>
              <a:t>Forestry</a:t>
            </a:r>
          </a:p>
          <a:p>
            <a:r>
              <a:rPr lang="en-US" dirty="0" smtClean="0"/>
              <a:t>Forest and Woodland in Tanzania are estimated to cover about 35.5 million hectares, and constitute about 38% of the total area of the country.</a:t>
            </a:r>
            <a:endParaRPr lang="en-US" dirty="0"/>
          </a:p>
        </p:txBody>
      </p:sp>
      <p:sp>
        <p:nvSpPr>
          <p:cNvPr id="8" name="Rectangle 7"/>
          <p:cNvSpPr/>
          <p:nvPr/>
        </p:nvSpPr>
        <p:spPr>
          <a:xfrm>
            <a:off x="228600" y="5334000"/>
            <a:ext cx="8686800" cy="1200329"/>
          </a:xfrm>
          <a:prstGeom prst="rect">
            <a:avLst/>
          </a:prstGeom>
          <a:blipFill>
            <a:blip r:embed="rId2"/>
            <a:tile tx="0" ty="0" sx="100000" sy="100000" flip="none" algn="tl"/>
          </a:blipFill>
        </p:spPr>
        <p:txBody>
          <a:bodyPr wrap="square">
            <a:spAutoFit/>
          </a:bodyPr>
          <a:lstStyle/>
          <a:p>
            <a:r>
              <a:rPr lang="en-US" b="1" dirty="0" smtClean="0">
                <a:solidFill>
                  <a:srgbClr val="FFFF00"/>
                </a:solidFill>
              </a:rPr>
              <a:t>Beekeeping</a:t>
            </a:r>
          </a:p>
          <a:p>
            <a:pPr algn="just"/>
            <a:r>
              <a:rPr lang="en-US" dirty="0" smtClean="0">
                <a:solidFill>
                  <a:srgbClr val="FFFF00"/>
                </a:solidFill>
              </a:rPr>
              <a:t>Tanzania has a large potential for the establishment and management of bee reserves. Beekeeping plays a major role in socio – economic development and environmental conservation. Potential of ---138,000 Tons of Honey and 9,200 of Bee wax</a:t>
            </a:r>
            <a:endParaRPr lang="en-US" dirty="0">
              <a:solidFill>
                <a:srgbClr val="FFFF00"/>
              </a:solidFill>
            </a:endParaRPr>
          </a:p>
        </p:txBody>
      </p:sp>
      <p:sp>
        <p:nvSpPr>
          <p:cNvPr id="9" name="Slide Number Placeholder 8"/>
          <p:cNvSpPr>
            <a:spLocks noGrp="1"/>
          </p:cNvSpPr>
          <p:nvPr>
            <p:ph type="sldNum" sz="quarter" idx="12"/>
          </p:nvPr>
        </p:nvSpPr>
        <p:spPr/>
        <p:txBody>
          <a:bodyPr/>
          <a:lstStyle/>
          <a:p>
            <a:fld id="{47A26461-8D2D-4ADB-A900-471D92B69CA8}"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t>3.TOURISM</a:t>
            </a:r>
            <a:endParaRPr lang="en-US" dirty="0"/>
          </a:p>
        </p:txBody>
      </p:sp>
      <p:sp>
        <p:nvSpPr>
          <p:cNvPr id="3" name="Content Placeholder 2"/>
          <p:cNvSpPr>
            <a:spLocks noGrp="1"/>
          </p:cNvSpPr>
          <p:nvPr>
            <p:ph idx="1"/>
          </p:nvPr>
        </p:nvSpPr>
        <p:spPr>
          <a:xfrm>
            <a:off x="457200" y="1066800"/>
            <a:ext cx="8229600" cy="5059363"/>
          </a:xfrm>
        </p:spPr>
        <p:txBody>
          <a:bodyPr/>
          <a:lstStyle/>
          <a:p>
            <a:r>
              <a:rPr lang="en-US" dirty="0" smtClean="0"/>
              <a:t>More than 44% of the Tanzania Land is covered by Tourism areas and Tour site.</a:t>
            </a:r>
          </a:p>
          <a:p>
            <a:endParaRPr lang="en-US" dirty="0" smtClean="0"/>
          </a:p>
          <a:p>
            <a:endParaRPr lang="en-US" dirty="0" smtClean="0"/>
          </a:p>
          <a:p>
            <a:endParaRPr lang="en-US" dirty="0" smtClean="0"/>
          </a:p>
          <a:p>
            <a:endParaRPr lang="en-US" dirty="0" smtClean="0"/>
          </a:p>
        </p:txBody>
      </p:sp>
      <p:sp>
        <p:nvSpPr>
          <p:cNvPr id="4" name="Rectangle 3"/>
          <p:cNvSpPr/>
          <p:nvPr/>
        </p:nvSpPr>
        <p:spPr>
          <a:xfrm>
            <a:off x="228600" y="2133601"/>
            <a:ext cx="8610600" cy="830997"/>
          </a:xfrm>
          <a:prstGeom prst="rect">
            <a:avLst/>
          </a:prstGeom>
          <a:solidFill>
            <a:srgbClr val="006600"/>
          </a:solidFill>
        </p:spPr>
        <p:txBody>
          <a:bodyPr wrap="square">
            <a:spAutoFit/>
          </a:bodyPr>
          <a:lstStyle/>
          <a:p>
            <a:pPr algn="ctr"/>
            <a:r>
              <a:rPr lang="en-US" sz="2400" b="1" dirty="0" smtClean="0">
                <a:solidFill>
                  <a:schemeClr val="bg1">
                    <a:lumMod val="85000"/>
                  </a:schemeClr>
                </a:solidFill>
              </a:rPr>
              <a:t>There are 16 national parks, 29 Game reserve and 40 controlled conservation areas and marine parks.</a:t>
            </a:r>
            <a:endParaRPr lang="en-US" sz="2400" b="1" dirty="0">
              <a:solidFill>
                <a:schemeClr val="bg1">
                  <a:lumMod val="85000"/>
                </a:schemeClr>
              </a:solidFill>
            </a:endParaRPr>
          </a:p>
        </p:txBody>
      </p:sp>
      <p:sp>
        <p:nvSpPr>
          <p:cNvPr id="5" name="Rectangle 4"/>
          <p:cNvSpPr/>
          <p:nvPr/>
        </p:nvSpPr>
        <p:spPr>
          <a:xfrm>
            <a:off x="228600" y="2971800"/>
            <a:ext cx="8534400" cy="156966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dirty="0" smtClean="0"/>
              <a:t>Tanzania is also home to the famous ‘Roof of Africa’, Mount Kilimanjaro. On 6 January 2012, The New York Times newspaper awarded Tanzania the 7</a:t>
            </a:r>
            <a:r>
              <a:rPr lang="en-US" sz="2400" baseline="30000" dirty="0" smtClean="0"/>
              <a:t>th</a:t>
            </a:r>
            <a:r>
              <a:rPr lang="en-US" sz="2400" dirty="0" smtClean="0"/>
              <a:t> position among 45 areas to visit in the world .</a:t>
            </a:r>
          </a:p>
        </p:txBody>
      </p:sp>
      <p:sp>
        <p:nvSpPr>
          <p:cNvPr id="6" name="TextBox 5"/>
          <p:cNvSpPr txBox="1"/>
          <p:nvPr/>
        </p:nvSpPr>
        <p:spPr>
          <a:xfrm>
            <a:off x="228600" y="4572000"/>
            <a:ext cx="4343400" cy="1200329"/>
          </a:xfrm>
          <a:prstGeom prst="rect">
            <a:avLst/>
          </a:prstGeom>
          <a:solidFill>
            <a:schemeClr val="accent2">
              <a:lumMod val="75000"/>
            </a:schemeClr>
          </a:solidFill>
        </p:spPr>
        <p:txBody>
          <a:bodyPr wrap="square" rtlCol="0">
            <a:spAutoFit/>
          </a:bodyPr>
          <a:lstStyle/>
          <a:p>
            <a:pPr algn="ctr"/>
            <a:r>
              <a:rPr lang="en-US" sz="2400" dirty="0" smtClean="0"/>
              <a:t>HALAL FRIENDLY TOURISM </a:t>
            </a:r>
          </a:p>
          <a:p>
            <a:pPr algn="ctr"/>
            <a:r>
              <a:rPr lang="en-US" sz="2400" dirty="0" smtClean="0"/>
              <a:t>Hotels, Restaurants,  Resorts, Camps and Lodges   </a:t>
            </a:r>
            <a:endParaRPr lang="en-US" sz="2400" dirty="0"/>
          </a:p>
        </p:txBody>
      </p:sp>
      <p:sp>
        <p:nvSpPr>
          <p:cNvPr id="7" name="TextBox 6"/>
          <p:cNvSpPr txBox="1"/>
          <p:nvPr/>
        </p:nvSpPr>
        <p:spPr>
          <a:xfrm>
            <a:off x="4572000" y="4572000"/>
            <a:ext cx="4191000" cy="1200329"/>
          </a:xfrm>
          <a:prstGeom prst="rect">
            <a:avLst/>
          </a:prstGeom>
          <a:solidFill>
            <a:schemeClr val="accent6">
              <a:lumMod val="50000"/>
            </a:schemeClr>
          </a:solidFill>
        </p:spPr>
        <p:txBody>
          <a:bodyPr wrap="square" rtlCol="0">
            <a:spAutoFit/>
          </a:bodyPr>
          <a:lstStyle/>
          <a:p>
            <a:pPr algn="ctr"/>
            <a:r>
              <a:rPr lang="en-US" sz="2400" dirty="0" smtClean="0"/>
              <a:t>SHARIA COMPLIANTS TOURISM </a:t>
            </a:r>
          </a:p>
          <a:p>
            <a:pPr algn="ctr"/>
            <a:r>
              <a:rPr lang="en-US" sz="2400" dirty="0" smtClean="0"/>
              <a:t>Tours and Hotel Operators, Halal Friendly Trips and Travels</a:t>
            </a:r>
            <a:endParaRPr lang="en-US" sz="2400" dirty="0"/>
          </a:p>
        </p:txBody>
      </p:sp>
      <p:sp>
        <p:nvSpPr>
          <p:cNvPr id="8" name="TextBox 7"/>
          <p:cNvSpPr txBox="1"/>
          <p:nvPr/>
        </p:nvSpPr>
        <p:spPr>
          <a:xfrm>
            <a:off x="304800" y="6019800"/>
            <a:ext cx="8534400" cy="369332"/>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rPr>
              <a:t>SME SECTOR AND LINK TO SHARIA COMPLANTS FINANCIAL INSTITUTIONS </a:t>
            </a:r>
            <a:endParaRPr lang="en-US" b="1" dirty="0">
              <a:effectLst>
                <a:outerShdw blurRad="38100" dist="38100" dir="2700000" algn="tl">
                  <a:srgbClr val="000000">
                    <a:alpha val="43137"/>
                  </a:srgbClr>
                </a:outerShdw>
              </a:effectLst>
            </a:endParaRPr>
          </a:p>
        </p:txBody>
      </p:sp>
      <p:sp>
        <p:nvSpPr>
          <p:cNvPr id="9" name="Slide Number Placeholder 8"/>
          <p:cNvSpPr>
            <a:spLocks noGrp="1"/>
          </p:cNvSpPr>
          <p:nvPr>
            <p:ph type="sldNum" sz="quarter" idx="12"/>
          </p:nvPr>
        </p:nvSpPr>
        <p:spPr/>
        <p:txBody>
          <a:bodyPr/>
          <a:lstStyle/>
          <a:p>
            <a:fld id="{47A26461-8D2D-4ADB-A900-471D92B69CA8}" type="slidenum">
              <a:rPr lang="en-US" smtClean="0"/>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5" grpId="0" animBg="1"/>
      <p:bldP spid="6" grpId="0" animBg="1"/>
      <p:bldP spid="7" grpId="0" animBg="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868362"/>
          </a:xfrm>
        </p:spPr>
        <p:txBody>
          <a:bodyPr>
            <a:normAutofit fontScale="90000"/>
          </a:bodyPr>
          <a:lstStyle/>
          <a:p>
            <a:r>
              <a:rPr lang="en-US" b="1" dirty="0" smtClean="0"/>
              <a:t>4.MANUFACTURING &amp; CONSTRUCTION  </a:t>
            </a:r>
            <a:endParaRPr lang="en-US" dirty="0"/>
          </a:p>
        </p:txBody>
      </p:sp>
      <p:sp>
        <p:nvSpPr>
          <p:cNvPr id="3" name="Content Placeholder 2"/>
          <p:cNvSpPr>
            <a:spLocks noGrp="1"/>
          </p:cNvSpPr>
          <p:nvPr>
            <p:ph idx="1"/>
          </p:nvPr>
        </p:nvSpPr>
        <p:spPr>
          <a:xfrm>
            <a:off x="457200" y="1066800"/>
            <a:ext cx="8229600" cy="5059363"/>
          </a:xfrm>
        </p:spPr>
        <p:txBody>
          <a:bodyPr/>
          <a:lstStyle/>
          <a:p>
            <a:r>
              <a:rPr lang="en-US" dirty="0" smtClean="0"/>
              <a:t>The Government Policy </a:t>
            </a:r>
          </a:p>
          <a:p>
            <a:r>
              <a:rPr lang="en-US" dirty="0" smtClean="0"/>
              <a:t>The Investment Privilege</a:t>
            </a:r>
          </a:p>
          <a:p>
            <a:r>
              <a:rPr lang="en-US" dirty="0" smtClean="0"/>
              <a:t>Manpower and Natural Resources </a:t>
            </a:r>
          </a:p>
          <a:p>
            <a:endParaRPr lang="en-US" dirty="0" smtClean="0"/>
          </a:p>
          <a:p>
            <a:r>
              <a:rPr lang="en-US" dirty="0" smtClean="0"/>
              <a:t>Business through SME-Industries </a:t>
            </a:r>
          </a:p>
          <a:p>
            <a:pPr lvl="1"/>
            <a:r>
              <a:rPr lang="en-US" dirty="0" smtClean="0"/>
              <a:t>Capital Financing </a:t>
            </a:r>
          </a:p>
          <a:p>
            <a:pPr lvl="1"/>
            <a:r>
              <a:rPr lang="en-US" dirty="0" smtClean="0"/>
              <a:t>Lease Financing </a:t>
            </a:r>
          </a:p>
          <a:p>
            <a:pPr lvl="1"/>
            <a:r>
              <a:rPr lang="en-US" dirty="0" smtClean="0"/>
              <a:t>Musharaka Models </a:t>
            </a:r>
            <a:endParaRPr lang="en-US" dirty="0"/>
          </a:p>
        </p:txBody>
      </p:sp>
      <p:sp>
        <p:nvSpPr>
          <p:cNvPr id="4" name="Slide Number Placeholder 3"/>
          <p:cNvSpPr>
            <a:spLocks noGrp="1"/>
          </p:cNvSpPr>
          <p:nvPr>
            <p:ph type="sldNum" sz="quarter" idx="12"/>
          </p:nvPr>
        </p:nvSpPr>
        <p:spPr/>
        <p:txBody>
          <a:bodyPr/>
          <a:lstStyle/>
          <a:p>
            <a:fld id="{47A26461-8D2D-4ADB-A900-471D92B69CA8}"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AREAS </a:t>
            </a:r>
            <a:endParaRPr lang="en-US" dirty="0"/>
          </a:p>
        </p:txBody>
      </p:sp>
      <p:sp>
        <p:nvSpPr>
          <p:cNvPr id="3" name="Content Placeholder 2"/>
          <p:cNvSpPr>
            <a:spLocks noGrp="1"/>
          </p:cNvSpPr>
          <p:nvPr>
            <p:ph idx="1"/>
          </p:nvPr>
        </p:nvSpPr>
        <p:spPr>
          <a:xfrm>
            <a:off x="457200" y="1524000"/>
            <a:ext cx="8229600" cy="4906963"/>
          </a:xfrm>
        </p:spPr>
        <p:txBody>
          <a:bodyPr/>
          <a:lstStyle/>
          <a:p>
            <a:r>
              <a:rPr lang="en-US" b="1" dirty="0" smtClean="0"/>
              <a:t>5. OIL AND GAS EXPLORATION AND PRODUCTION</a:t>
            </a:r>
          </a:p>
          <a:p>
            <a:r>
              <a:rPr lang="en-US" b="1" dirty="0" smtClean="0"/>
              <a:t>6. MINING</a:t>
            </a:r>
          </a:p>
          <a:p>
            <a:r>
              <a:rPr lang="en-US" b="1" dirty="0" smtClean="0"/>
              <a:t>7. Transportation and Logistics </a:t>
            </a:r>
          </a:p>
          <a:p>
            <a:r>
              <a:rPr lang="en-US" b="1" dirty="0" smtClean="0"/>
              <a:t>8. Real Estate and Housing </a:t>
            </a:r>
          </a:p>
          <a:p>
            <a:r>
              <a:rPr lang="en-US" b="1" dirty="0" smtClean="0"/>
              <a:t>9. ICT and Service Consultancy </a:t>
            </a:r>
          </a:p>
          <a:p>
            <a:r>
              <a:rPr lang="en-US" b="1" dirty="0" smtClean="0"/>
              <a:t>10.FINANCIAL INSTITUTION –It Links Above </a:t>
            </a:r>
            <a:endParaRPr lang="en-US" dirty="0"/>
          </a:p>
        </p:txBody>
      </p:sp>
      <p:sp>
        <p:nvSpPr>
          <p:cNvPr id="4" name="Rectangle 3"/>
          <p:cNvSpPr/>
          <p:nvPr/>
        </p:nvSpPr>
        <p:spPr>
          <a:xfrm>
            <a:off x="3581400" y="2057400"/>
            <a:ext cx="5410200" cy="1200329"/>
          </a:xfrm>
          <a:prstGeom prst="rect">
            <a:avLst/>
          </a:prstGeom>
        </p:spPr>
        <p:txBody>
          <a:bodyPr wrap="square">
            <a:spAutoFit/>
          </a:bodyPr>
          <a:lstStyle/>
          <a:p>
            <a:pPr algn="ctr"/>
            <a:r>
              <a:rPr lang="en-US" b="1" dirty="0" smtClean="0"/>
              <a:t>This sector presents plenty of investment opportunities, such as:</a:t>
            </a:r>
          </a:p>
          <a:p>
            <a:pPr algn="ctr"/>
            <a:r>
              <a:rPr lang="en-US" dirty="0" smtClean="0"/>
              <a:t>Refinery Activities, Value Added Activities , Processing and Extraction at the Small and Medium Scale</a:t>
            </a:r>
          </a:p>
        </p:txBody>
      </p:sp>
      <p:sp>
        <p:nvSpPr>
          <p:cNvPr id="5" name="Slide Number Placeholder 4"/>
          <p:cNvSpPr>
            <a:spLocks noGrp="1"/>
          </p:cNvSpPr>
          <p:nvPr>
            <p:ph type="sldNum" sz="quarter" idx="12"/>
          </p:nvPr>
        </p:nvSpPr>
        <p:spPr/>
        <p:txBody>
          <a:bodyPr/>
          <a:lstStyle/>
          <a:p>
            <a:fld id="{47A26461-8D2D-4ADB-A900-471D92B69CA8}" type="slidenum">
              <a:rPr lang="en-US" smtClean="0"/>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fade">
                                      <p:cBhvr>
                                        <p:cTn id="45" dur="1000"/>
                                        <p:tgtEl>
                                          <p:spTgt spid="3">
                                            <p:txEl>
                                              <p:pRg st="4" end="4"/>
                                            </p:txEl>
                                          </p:spTgt>
                                        </p:tgtEl>
                                      </p:cBhvr>
                                    </p:animEffect>
                                    <p:anim calcmode="lin" valueType="num">
                                      <p:cBhvr>
                                        <p:cTn id="4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Effect transition="in" filter="fade">
                                      <p:cBhvr>
                                        <p:cTn id="53" dur="1000"/>
                                        <p:tgtEl>
                                          <p:spTgt spid="3">
                                            <p:txEl>
                                              <p:pRg st="5" end="5"/>
                                            </p:txEl>
                                          </p:spTgt>
                                        </p:tgtEl>
                                      </p:cBhvr>
                                    </p:animEffect>
                                    <p:anim calcmode="lin" valueType="num">
                                      <p:cBhvr>
                                        <p:cTn id="5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5"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0" y="0"/>
            <a:ext cx="9144000" cy="1128045"/>
          </a:xfrm>
        </p:spPr>
        <p:txBody>
          <a:bodyPr anchor="ctr">
            <a:normAutofit/>
          </a:bodyPr>
          <a:lstStyle/>
          <a:p>
            <a:pPr marL="0" indent="0">
              <a:buNone/>
            </a:pPr>
            <a:r>
              <a:rPr lang="en-US" sz="2800" dirty="0" smtClean="0"/>
              <a:t>TANZANIA’S </a:t>
            </a:r>
            <a:r>
              <a:rPr lang="en-US" sz="2800" dirty="0"/>
              <a:t>STRATEGIC ISLAMIC ECONOMY VISION</a:t>
            </a:r>
          </a:p>
        </p:txBody>
      </p:sp>
      <p:grpSp>
        <p:nvGrpSpPr>
          <p:cNvPr id="5" name="Group 4"/>
          <p:cNvGrpSpPr/>
          <p:nvPr/>
        </p:nvGrpSpPr>
        <p:grpSpPr>
          <a:xfrm>
            <a:off x="180976" y="1209673"/>
            <a:ext cx="8709308" cy="4725142"/>
            <a:chOff x="180976" y="1209673"/>
            <a:chExt cx="8709308" cy="4725142"/>
          </a:xfrm>
        </p:grpSpPr>
        <p:grpSp>
          <p:nvGrpSpPr>
            <p:cNvPr id="6" name="Group 44"/>
            <p:cNvGrpSpPr/>
            <p:nvPr/>
          </p:nvGrpSpPr>
          <p:grpSpPr>
            <a:xfrm>
              <a:off x="180976" y="1209673"/>
              <a:ext cx="8709308" cy="4725140"/>
              <a:chOff x="311281" y="1676604"/>
              <a:chExt cx="8755887" cy="5032733"/>
            </a:xfrm>
          </p:grpSpPr>
          <p:graphicFrame>
            <p:nvGraphicFramePr>
              <p:cNvPr id="9" name="Object 4"/>
              <p:cNvGraphicFramePr>
                <a:graphicFrameLocks noChangeAspect="1"/>
              </p:cNvGraphicFramePr>
              <p:nvPr>
                <p:extLst>
                  <p:ext uri="{D42A27DB-BD31-4B8C-83A1-F6EECF244321}">
                    <p14:modId xmlns="" xmlns:p14="http://schemas.microsoft.com/office/powerpoint/2010/main" val="3652127679"/>
                  </p:ext>
                </p:extLst>
              </p:nvPr>
            </p:nvGraphicFramePr>
            <p:xfrm>
              <a:off x="1820831" y="2079488"/>
              <a:ext cx="7111963" cy="3662782"/>
            </p:xfrm>
            <a:graphic>
              <a:graphicData uri="http://schemas.openxmlformats.org/presentationml/2006/ole">
                <p:oleObj spid="_x0000_s1026" name="Worksheet" r:id="rId3" imgW="5543791" imgH="2486123" progId="Excel.Sheet.8">
                  <p:embed/>
                </p:oleObj>
              </a:graphicData>
            </a:graphic>
          </p:graphicFrame>
          <p:sp>
            <p:nvSpPr>
              <p:cNvPr id="10" name="Text Box 5"/>
              <p:cNvSpPr txBox="1">
                <a:spLocks noChangeArrowheads="1"/>
              </p:cNvSpPr>
              <p:nvPr/>
            </p:nvSpPr>
            <p:spPr bwMode="gray">
              <a:xfrm>
                <a:off x="8317032" y="6053110"/>
                <a:ext cx="750136" cy="276999"/>
              </a:xfrm>
              <a:prstGeom prst="rect">
                <a:avLst/>
              </a:prstGeom>
              <a:noFill/>
              <a:ln w="12700">
                <a:noFill/>
                <a:miter lim="800000"/>
                <a:headEnd/>
                <a:tailEnd/>
              </a:ln>
            </p:spPr>
            <p:txBody>
              <a:bodyPr wrap="square" lIns="0" tIns="0" rIns="0" bIns="0">
                <a:noAutofit/>
              </a:bodyPr>
              <a:lstStyle>
                <a:defPPr>
                  <a:defRPr lang="en-US"/>
                </a:defPPr>
                <a:lvl1pPr algn="ctr" rtl="1" fontAlgn="base">
                  <a:spcBef>
                    <a:spcPct val="0"/>
                  </a:spcBef>
                  <a:spcAft>
                    <a:spcPct val="0"/>
                  </a:spcAft>
                  <a:defRPr sz="1100" b="1">
                    <a:solidFill>
                      <a:srgbClr val="680000"/>
                    </a:solidFill>
                    <a:latin typeface="Arial" pitchFamily="34" charset="0"/>
                    <a:cs typeface="Arial" pitchFamily="34" charset="0"/>
                  </a:defRPr>
                </a:lvl1pPr>
              </a:lstStyle>
              <a:p>
                <a:r>
                  <a:rPr lang="en-US" dirty="0" smtClean="0"/>
                  <a:t>STRONG</a:t>
                </a:r>
                <a:endParaRPr lang="en-US" dirty="0"/>
              </a:p>
            </p:txBody>
          </p:sp>
          <p:sp>
            <p:nvSpPr>
              <p:cNvPr id="11" name="Text Box 6"/>
              <p:cNvSpPr txBox="1">
                <a:spLocks noChangeArrowheads="1"/>
              </p:cNvSpPr>
              <p:nvPr/>
            </p:nvSpPr>
            <p:spPr bwMode="gray">
              <a:xfrm>
                <a:off x="2646553" y="2609998"/>
                <a:ext cx="1000181" cy="274320"/>
              </a:xfrm>
              <a:prstGeom prst="rect">
                <a:avLst/>
              </a:prstGeom>
              <a:noFill/>
              <a:ln w="12700">
                <a:noFill/>
                <a:miter lim="800000"/>
                <a:headEnd/>
                <a:tailEnd/>
              </a:ln>
            </p:spPr>
            <p:txBody>
              <a:bodyPr wrap="square" lIns="0" tIns="0" rIns="0" bIns="0">
                <a:noAutofit/>
              </a:bodyPr>
              <a:lstStyle/>
              <a:p>
                <a:pPr algn="ctr" rtl="1" fontAlgn="base">
                  <a:spcBef>
                    <a:spcPct val="0"/>
                  </a:spcBef>
                  <a:spcAft>
                    <a:spcPct val="0"/>
                  </a:spcAft>
                </a:pPr>
                <a:r>
                  <a:rPr lang="en-US" sz="1400" dirty="0" smtClean="0">
                    <a:solidFill>
                      <a:srgbClr val="000000"/>
                    </a:solidFill>
                    <a:latin typeface="Arial" pitchFamily="34" charset="0"/>
                    <a:cs typeface="Arial" pitchFamily="34" charset="0"/>
                  </a:rPr>
                  <a:t>Oil &amp; Gas</a:t>
                </a:r>
                <a:endParaRPr lang="en-US" sz="1400" dirty="0">
                  <a:solidFill>
                    <a:srgbClr val="000000"/>
                  </a:solidFill>
                  <a:latin typeface="Arial" pitchFamily="34" charset="0"/>
                  <a:cs typeface="Arial" pitchFamily="34" charset="0"/>
                </a:endParaRPr>
              </a:p>
            </p:txBody>
          </p:sp>
          <p:sp>
            <p:nvSpPr>
              <p:cNvPr id="12" name="Text Box 7"/>
              <p:cNvSpPr txBox="1">
                <a:spLocks noChangeArrowheads="1"/>
              </p:cNvSpPr>
              <p:nvPr/>
            </p:nvSpPr>
            <p:spPr bwMode="gray">
              <a:xfrm>
                <a:off x="7636875" y="3959242"/>
                <a:ext cx="1395634" cy="320041"/>
              </a:xfrm>
              <a:prstGeom prst="rect">
                <a:avLst/>
              </a:prstGeom>
              <a:noFill/>
              <a:ln w="12700">
                <a:noFill/>
                <a:miter lim="800000"/>
                <a:headEnd/>
                <a:tailEnd/>
              </a:ln>
            </p:spPr>
            <p:txBody>
              <a:bodyPr wrap="square" lIns="0" tIns="0" rIns="0" bIns="0">
                <a:noAutofit/>
              </a:bodyPr>
              <a:lstStyle/>
              <a:p>
                <a:pPr algn="ctr" rtl="1" fontAlgn="base">
                  <a:spcBef>
                    <a:spcPct val="0"/>
                  </a:spcBef>
                  <a:spcAft>
                    <a:spcPct val="0"/>
                  </a:spcAft>
                </a:pPr>
                <a:r>
                  <a:rPr lang="en-US" sz="1400" dirty="0" smtClean="0">
                    <a:solidFill>
                      <a:srgbClr val="000000"/>
                    </a:solidFill>
                    <a:latin typeface="Arial" pitchFamily="34" charset="0"/>
                    <a:cs typeface="Arial" pitchFamily="34" charset="0"/>
                  </a:rPr>
                  <a:t>Manufacturing</a:t>
                </a:r>
                <a:endParaRPr lang="en-US" sz="1400" dirty="0">
                  <a:solidFill>
                    <a:srgbClr val="000000"/>
                  </a:solidFill>
                  <a:latin typeface="Arial" pitchFamily="34" charset="0"/>
                  <a:cs typeface="Arial" pitchFamily="34" charset="0"/>
                </a:endParaRPr>
              </a:p>
            </p:txBody>
          </p:sp>
          <p:sp>
            <p:nvSpPr>
              <p:cNvPr id="13" name="Text Box 8"/>
              <p:cNvSpPr txBox="1">
                <a:spLocks noChangeArrowheads="1"/>
              </p:cNvSpPr>
              <p:nvPr/>
            </p:nvSpPr>
            <p:spPr bwMode="gray">
              <a:xfrm>
                <a:off x="6564370" y="4770846"/>
                <a:ext cx="1000181" cy="274320"/>
              </a:xfrm>
              <a:prstGeom prst="rect">
                <a:avLst/>
              </a:prstGeom>
              <a:noFill/>
              <a:ln w="12700">
                <a:noFill/>
                <a:miter lim="800000"/>
                <a:headEnd/>
                <a:tailEnd/>
              </a:ln>
            </p:spPr>
            <p:txBody>
              <a:bodyPr wrap="square" lIns="0" tIns="0" rIns="0" bIns="0">
                <a:noAutofit/>
              </a:bodyPr>
              <a:lstStyle/>
              <a:p>
                <a:pPr algn="ctr" rtl="1" fontAlgn="base">
                  <a:spcBef>
                    <a:spcPct val="0"/>
                  </a:spcBef>
                  <a:spcAft>
                    <a:spcPct val="0"/>
                  </a:spcAft>
                </a:pPr>
                <a:r>
                  <a:rPr lang="en-US" sz="1400" dirty="0">
                    <a:solidFill>
                      <a:srgbClr val="000000"/>
                    </a:solidFill>
                    <a:latin typeface="Arial" pitchFamily="34" charset="0"/>
                    <a:cs typeface="Arial" pitchFamily="34" charset="0"/>
                  </a:rPr>
                  <a:t>Agriculture</a:t>
                </a:r>
              </a:p>
            </p:txBody>
          </p:sp>
          <p:sp>
            <p:nvSpPr>
              <p:cNvPr id="14" name="Text Box 9"/>
              <p:cNvSpPr txBox="1">
                <a:spLocks noChangeArrowheads="1"/>
              </p:cNvSpPr>
              <p:nvPr/>
            </p:nvSpPr>
            <p:spPr bwMode="gray">
              <a:xfrm>
                <a:off x="2963816" y="3878082"/>
                <a:ext cx="1000181" cy="274320"/>
              </a:xfrm>
              <a:prstGeom prst="rect">
                <a:avLst/>
              </a:prstGeom>
              <a:noFill/>
              <a:ln w="12700">
                <a:noFill/>
                <a:miter lim="800000"/>
                <a:headEnd/>
                <a:tailEnd/>
              </a:ln>
            </p:spPr>
            <p:txBody>
              <a:bodyPr wrap="square" lIns="0" tIns="0" rIns="0" bIns="0">
                <a:noAutofit/>
              </a:bodyPr>
              <a:lstStyle/>
              <a:p>
                <a:pPr algn="ctr" rtl="1" fontAlgn="base">
                  <a:spcBef>
                    <a:spcPct val="0"/>
                  </a:spcBef>
                  <a:spcAft>
                    <a:spcPct val="0"/>
                  </a:spcAft>
                </a:pPr>
                <a:r>
                  <a:rPr lang="en-US" sz="1400" dirty="0" smtClean="0">
                    <a:solidFill>
                      <a:srgbClr val="000000"/>
                    </a:solidFill>
                    <a:latin typeface="Arial" pitchFamily="34" charset="0"/>
                    <a:cs typeface="Arial" pitchFamily="34" charset="0"/>
                  </a:rPr>
                  <a:t>Electricity </a:t>
                </a:r>
              </a:p>
              <a:p>
                <a:pPr algn="ctr" rtl="1" fontAlgn="base">
                  <a:spcBef>
                    <a:spcPct val="0"/>
                  </a:spcBef>
                  <a:spcAft>
                    <a:spcPct val="0"/>
                  </a:spcAft>
                </a:pPr>
                <a:r>
                  <a:rPr lang="en-US" sz="1400" dirty="0" smtClean="0">
                    <a:solidFill>
                      <a:srgbClr val="000000"/>
                    </a:solidFill>
                    <a:latin typeface="Arial" pitchFamily="34" charset="0"/>
                    <a:cs typeface="Arial" pitchFamily="34" charset="0"/>
                  </a:rPr>
                  <a:t>&amp; </a:t>
                </a:r>
              </a:p>
              <a:p>
                <a:pPr algn="ctr" rtl="1" fontAlgn="base">
                  <a:spcBef>
                    <a:spcPct val="0"/>
                  </a:spcBef>
                  <a:spcAft>
                    <a:spcPct val="0"/>
                  </a:spcAft>
                </a:pPr>
                <a:r>
                  <a:rPr lang="en-US" sz="1400" dirty="0" smtClean="0">
                    <a:solidFill>
                      <a:srgbClr val="000000"/>
                    </a:solidFill>
                    <a:latin typeface="Arial" pitchFamily="34" charset="0"/>
                    <a:cs typeface="Arial" pitchFamily="34" charset="0"/>
                  </a:rPr>
                  <a:t>Water</a:t>
                </a:r>
                <a:endParaRPr lang="en-US" sz="1400" dirty="0">
                  <a:solidFill>
                    <a:srgbClr val="000000"/>
                  </a:solidFill>
                  <a:latin typeface="Arial" pitchFamily="34" charset="0"/>
                  <a:cs typeface="Arial" pitchFamily="34" charset="0"/>
                </a:endParaRPr>
              </a:p>
            </p:txBody>
          </p:sp>
          <p:sp>
            <p:nvSpPr>
              <p:cNvPr id="15" name="Text Box 10"/>
              <p:cNvSpPr txBox="1">
                <a:spLocks noChangeArrowheads="1"/>
              </p:cNvSpPr>
              <p:nvPr/>
            </p:nvSpPr>
            <p:spPr bwMode="gray">
              <a:xfrm>
                <a:off x="3805798" y="3331118"/>
                <a:ext cx="1575263" cy="274320"/>
              </a:xfrm>
              <a:prstGeom prst="rect">
                <a:avLst/>
              </a:prstGeom>
              <a:noFill/>
              <a:ln w="12700">
                <a:noFill/>
                <a:miter lim="800000"/>
                <a:headEnd/>
                <a:tailEnd/>
              </a:ln>
            </p:spPr>
            <p:txBody>
              <a:bodyPr wrap="square" lIns="0" tIns="0" rIns="0" bIns="0">
                <a:noAutofit/>
              </a:bodyPr>
              <a:lstStyle/>
              <a:p>
                <a:pPr algn="r" rtl="1" fontAlgn="base">
                  <a:spcBef>
                    <a:spcPct val="0"/>
                  </a:spcBef>
                  <a:spcAft>
                    <a:spcPct val="0"/>
                  </a:spcAft>
                </a:pPr>
                <a:r>
                  <a:rPr lang="en-US" sz="1400" dirty="0" smtClean="0">
                    <a:solidFill>
                      <a:srgbClr val="000000"/>
                    </a:solidFill>
                    <a:latin typeface="Arial" pitchFamily="34" charset="0"/>
                    <a:cs typeface="Arial" pitchFamily="34" charset="0"/>
                  </a:rPr>
                  <a:t>Telecommunication</a:t>
                </a:r>
                <a:endParaRPr lang="en-US" sz="1400" dirty="0">
                  <a:solidFill>
                    <a:srgbClr val="000000"/>
                  </a:solidFill>
                  <a:latin typeface="Arial" pitchFamily="34" charset="0"/>
                  <a:cs typeface="Arial" pitchFamily="34" charset="0"/>
                </a:endParaRPr>
              </a:p>
            </p:txBody>
          </p:sp>
          <p:sp>
            <p:nvSpPr>
              <p:cNvPr id="16" name="Text Box 11"/>
              <p:cNvSpPr txBox="1">
                <a:spLocks noChangeArrowheads="1"/>
              </p:cNvSpPr>
              <p:nvPr/>
            </p:nvSpPr>
            <p:spPr bwMode="gray">
              <a:xfrm>
                <a:off x="2580778" y="5095488"/>
                <a:ext cx="1000181" cy="274320"/>
              </a:xfrm>
              <a:prstGeom prst="rect">
                <a:avLst/>
              </a:prstGeom>
              <a:noFill/>
              <a:ln w="12700">
                <a:noFill/>
                <a:miter lim="800000"/>
                <a:headEnd/>
                <a:tailEnd/>
              </a:ln>
            </p:spPr>
            <p:txBody>
              <a:bodyPr wrap="square" lIns="0" tIns="0" rIns="0" bIns="0">
                <a:noAutofit/>
              </a:bodyPr>
              <a:lstStyle/>
              <a:p>
                <a:pPr algn="ctr" rtl="1" fontAlgn="base">
                  <a:spcBef>
                    <a:spcPct val="0"/>
                  </a:spcBef>
                  <a:spcAft>
                    <a:spcPct val="0"/>
                  </a:spcAft>
                </a:pPr>
                <a:r>
                  <a:rPr lang="en-US" sz="1400" dirty="0" smtClean="0">
                    <a:solidFill>
                      <a:srgbClr val="000000"/>
                    </a:solidFill>
                    <a:latin typeface="Arial" pitchFamily="34" charset="0"/>
                    <a:cs typeface="Arial" pitchFamily="34" charset="0"/>
                  </a:rPr>
                  <a:t>Government Services</a:t>
                </a:r>
                <a:endParaRPr lang="en-US" sz="1400" dirty="0">
                  <a:solidFill>
                    <a:srgbClr val="000000"/>
                  </a:solidFill>
                  <a:latin typeface="Arial" pitchFamily="34" charset="0"/>
                  <a:cs typeface="Arial" pitchFamily="34" charset="0"/>
                </a:endParaRPr>
              </a:p>
            </p:txBody>
          </p:sp>
          <p:sp>
            <p:nvSpPr>
              <p:cNvPr id="17" name="Text Box 12"/>
              <p:cNvSpPr txBox="1">
                <a:spLocks noChangeArrowheads="1"/>
              </p:cNvSpPr>
              <p:nvPr/>
            </p:nvSpPr>
            <p:spPr bwMode="gray">
              <a:xfrm>
                <a:off x="6278988" y="4216837"/>
                <a:ext cx="1082885" cy="274320"/>
              </a:xfrm>
              <a:prstGeom prst="rect">
                <a:avLst/>
              </a:prstGeom>
              <a:noFill/>
              <a:ln w="12700">
                <a:noFill/>
                <a:miter lim="800000"/>
                <a:headEnd/>
                <a:tailEnd/>
              </a:ln>
            </p:spPr>
            <p:txBody>
              <a:bodyPr wrap="square" lIns="0" tIns="0" rIns="0" bIns="0">
                <a:noAutofit/>
              </a:bodyPr>
              <a:lstStyle/>
              <a:p>
                <a:pPr algn="r" rtl="1" fontAlgn="base">
                  <a:spcBef>
                    <a:spcPct val="0"/>
                  </a:spcBef>
                  <a:spcAft>
                    <a:spcPct val="0"/>
                  </a:spcAft>
                </a:pPr>
                <a:r>
                  <a:rPr lang="en-US" sz="1400" dirty="0" smtClean="0">
                    <a:solidFill>
                      <a:srgbClr val="000000"/>
                    </a:solidFill>
                    <a:latin typeface="Arial" pitchFamily="34" charset="0"/>
                    <a:cs typeface="Arial" pitchFamily="34" charset="0"/>
                  </a:rPr>
                  <a:t>Construction</a:t>
                </a:r>
                <a:endParaRPr lang="en-US" sz="1400" dirty="0">
                  <a:solidFill>
                    <a:srgbClr val="000000"/>
                  </a:solidFill>
                  <a:latin typeface="Arial" pitchFamily="34" charset="0"/>
                  <a:cs typeface="Arial" pitchFamily="34" charset="0"/>
                </a:endParaRPr>
              </a:p>
            </p:txBody>
          </p:sp>
          <p:sp>
            <p:nvSpPr>
              <p:cNvPr id="18" name="Text Box 14"/>
              <p:cNvSpPr txBox="1">
                <a:spLocks noChangeArrowheads="1"/>
              </p:cNvSpPr>
              <p:nvPr/>
            </p:nvSpPr>
            <p:spPr bwMode="gray">
              <a:xfrm>
                <a:off x="4266144" y="4689686"/>
                <a:ext cx="1000181" cy="274320"/>
              </a:xfrm>
              <a:prstGeom prst="rect">
                <a:avLst/>
              </a:prstGeom>
              <a:noFill/>
              <a:ln w="12700">
                <a:noFill/>
                <a:miter lim="800000"/>
                <a:headEnd/>
                <a:tailEnd/>
              </a:ln>
            </p:spPr>
            <p:txBody>
              <a:bodyPr wrap="square" lIns="0" tIns="0" rIns="0" bIns="0">
                <a:noAutofit/>
              </a:bodyPr>
              <a:lstStyle/>
              <a:p>
                <a:pPr algn="ctr" rtl="1" fontAlgn="base">
                  <a:spcBef>
                    <a:spcPct val="0"/>
                  </a:spcBef>
                  <a:spcAft>
                    <a:spcPct val="0"/>
                  </a:spcAft>
                </a:pPr>
                <a:r>
                  <a:rPr lang="en-US" sz="1400" dirty="0" smtClean="0">
                    <a:solidFill>
                      <a:srgbClr val="000000"/>
                    </a:solidFill>
                    <a:latin typeface="Arial" pitchFamily="34" charset="0"/>
                    <a:cs typeface="Arial" pitchFamily="34" charset="0"/>
                  </a:rPr>
                  <a:t>Professional Services</a:t>
                </a:r>
                <a:endParaRPr lang="en-US" sz="1400" dirty="0">
                  <a:solidFill>
                    <a:srgbClr val="000000"/>
                  </a:solidFill>
                  <a:latin typeface="Arial" pitchFamily="34" charset="0"/>
                  <a:cs typeface="Arial" pitchFamily="34" charset="0"/>
                </a:endParaRPr>
              </a:p>
            </p:txBody>
          </p:sp>
          <p:sp>
            <p:nvSpPr>
              <p:cNvPr id="19" name="Text Box 18"/>
              <p:cNvSpPr txBox="1">
                <a:spLocks noChangeArrowheads="1"/>
              </p:cNvSpPr>
              <p:nvPr/>
            </p:nvSpPr>
            <p:spPr bwMode="gray">
              <a:xfrm>
                <a:off x="1715495" y="6016373"/>
                <a:ext cx="750136" cy="276999"/>
              </a:xfrm>
              <a:prstGeom prst="rect">
                <a:avLst/>
              </a:prstGeom>
              <a:noFill/>
              <a:ln w="12700">
                <a:noFill/>
                <a:miter lim="800000"/>
                <a:headEnd/>
                <a:tailEnd/>
              </a:ln>
            </p:spPr>
            <p:txBody>
              <a:bodyPr wrap="square" lIns="0" tIns="0" rIns="0" bIns="0">
                <a:noAutofit/>
              </a:bodyPr>
              <a:lstStyle>
                <a:defPPr>
                  <a:defRPr lang="en-US"/>
                </a:defPPr>
                <a:lvl1pPr algn="ctr" rtl="1" fontAlgn="base">
                  <a:spcBef>
                    <a:spcPct val="0"/>
                  </a:spcBef>
                  <a:spcAft>
                    <a:spcPct val="0"/>
                  </a:spcAft>
                  <a:defRPr sz="1100" b="1">
                    <a:solidFill>
                      <a:srgbClr val="680000"/>
                    </a:solidFill>
                    <a:latin typeface="Arial" pitchFamily="34" charset="0"/>
                    <a:cs typeface="Arial" pitchFamily="34" charset="0"/>
                  </a:defRPr>
                </a:lvl1pPr>
              </a:lstStyle>
              <a:p>
                <a:r>
                  <a:rPr lang="en-US" dirty="0" smtClean="0"/>
                  <a:t>WEAK</a:t>
                </a:r>
                <a:endParaRPr lang="en-US" dirty="0"/>
              </a:p>
            </p:txBody>
          </p:sp>
          <p:sp>
            <p:nvSpPr>
              <p:cNvPr id="20" name="Text Box 20"/>
              <p:cNvSpPr txBox="1">
                <a:spLocks noChangeArrowheads="1"/>
              </p:cNvSpPr>
              <p:nvPr/>
            </p:nvSpPr>
            <p:spPr bwMode="gray">
              <a:xfrm>
                <a:off x="1897412" y="6417566"/>
                <a:ext cx="6967299" cy="291771"/>
              </a:xfrm>
              <a:prstGeom prst="rect">
                <a:avLst/>
              </a:prstGeom>
              <a:noFill/>
              <a:ln w="12700">
                <a:noFill/>
                <a:miter lim="800000"/>
                <a:headEnd/>
                <a:tailEnd/>
              </a:ln>
            </p:spPr>
            <p:txBody>
              <a:bodyPr wrap="square" lIns="0" tIns="0" rIns="0" bIns="0">
                <a:noAutofit/>
              </a:bodyPr>
              <a:lstStyle/>
              <a:p>
                <a:pPr algn="ctr" rtl="1" fontAlgn="base">
                  <a:spcBef>
                    <a:spcPct val="0"/>
                  </a:spcBef>
                  <a:spcAft>
                    <a:spcPct val="0"/>
                  </a:spcAft>
                </a:pPr>
                <a:r>
                  <a:rPr lang="en-US" sz="1400" b="1" dirty="0" smtClean="0">
                    <a:solidFill>
                      <a:schemeClr val="accent6">
                        <a:lumMod val="75000"/>
                      </a:schemeClr>
                    </a:solidFill>
                    <a:latin typeface="Arial" pitchFamily="34" charset="0"/>
                    <a:cs typeface="Arial" pitchFamily="34" charset="0"/>
                  </a:rPr>
                  <a:t>TANZANIA’S </a:t>
                </a:r>
                <a:r>
                  <a:rPr lang="en-US" sz="1400" b="1" dirty="0">
                    <a:solidFill>
                      <a:schemeClr val="accent6">
                        <a:lumMod val="75000"/>
                      </a:schemeClr>
                    </a:solidFill>
                    <a:latin typeface="Arial" pitchFamily="34" charset="0"/>
                    <a:cs typeface="Arial" pitchFamily="34" charset="0"/>
                  </a:rPr>
                  <a:t>STRENGTH ACCORDING TO INTERNATIONAL STANDARDS</a:t>
                </a:r>
              </a:p>
            </p:txBody>
          </p:sp>
          <p:sp>
            <p:nvSpPr>
              <p:cNvPr id="21" name="Text Box 21"/>
              <p:cNvSpPr txBox="1">
                <a:spLocks noChangeArrowheads="1"/>
              </p:cNvSpPr>
              <p:nvPr/>
            </p:nvSpPr>
            <p:spPr bwMode="gray">
              <a:xfrm rot="16200000">
                <a:off x="-1747516" y="3735401"/>
                <a:ext cx="4653504" cy="535910"/>
              </a:xfrm>
              <a:prstGeom prst="rect">
                <a:avLst/>
              </a:prstGeom>
              <a:noFill/>
              <a:ln w="12700">
                <a:noFill/>
                <a:miter lim="800000"/>
                <a:headEnd/>
                <a:tailEnd/>
              </a:ln>
            </p:spPr>
            <p:txBody>
              <a:bodyPr wrap="square" lIns="0" tIns="0" rIns="0" bIns="0" anchor="ctr">
                <a:noAutofit/>
              </a:bodyPr>
              <a:lstStyle/>
              <a:p>
                <a:pPr algn="ctr" rtl="1" fontAlgn="base">
                  <a:spcBef>
                    <a:spcPct val="0"/>
                  </a:spcBef>
                  <a:spcAft>
                    <a:spcPct val="0"/>
                  </a:spcAft>
                </a:pPr>
                <a:r>
                  <a:rPr lang="en-US" sz="1400" b="1" dirty="0" smtClean="0">
                    <a:solidFill>
                      <a:schemeClr val="accent6">
                        <a:lumMod val="75000"/>
                      </a:schemeClr>
                    </a:solidFill>
                    <a:latin typeface="Arial" pitchFamily="34" charset="0"/>
                    <a:cs typeface="Arial" pitchFamily="34" charset="0"/>
                  </a:rPr>
                  <a:t>TANZANIA’S POSITION AMONG THE FASTEST GROWING INDUSTRIES IN THE WORLD</a:t>
                </a:r>
                <a:endParaRPr lang="en-US" sz="1400" b="1" dirty="0">
                  <a:solidFill>
                    <a:schemeClr val="accent6">
                      <a:lumMod val="75000"/>
                    </a:schemeClr>
                  </a:solidFill>
                  <a:latin typeface="Arial" pitchFamily="34" charset="0"/>
                  <a:cs typeface="Arial" pitchFamily="34" charset="0"/>
                </a:endParaRPr>
              </a:p>
            </p:txBody>
          </p:sp>
          <p:sp>
            <p:nvSpPr>
              <p:cNvPr id="22" name="Text Box 22"/>
              <p:cNvSpPr txBox="1">
                <a:spLocks noChangeArrowheads="1"/>
              </p:cNvSpPr>
              <p:nvPr/>
            </p:nvSpPr>
            <p:spPr bwMode="gray">
              <a:xfrm rot="16200000">
                <a:off x="778639" y="2061742"/>
                <a:ext cx="1106379" cy="534891"/>
              </a:xfrm>
              <a:prstGeom prst="rect">
                <a:avLst/>
              </a:prstGeom>
              <a:noFill/>
              <a:ln w="12700">
                <a:noFill/>
                <a:miter lim="800000"/>
                <a:headEnd/>
                <a:tailEnd/>
              </a:ln>
            </p:spPr>
            <p:txBody>
              <a:bodyPr wrap="square" lIns="0" tIns="0" rIns="0" bIns="0">
                <a:noAutofit/>
              </a:bodyPr>
              <a:lstStyle/>
              <a:p>
                <a:pPr algn="ctr" rtl="1" fontAlgn="base">
                  <a:spcBef>
                    <a:spcPct val="0"/>
                  </a:spcBef>
                  <a:spcAft>
                    <a:spcPct val="0"/>
                  </a:spcAft>
                </a:pPr>
                <a:r>
                  <a:rPr lang="en-US" sz="1100" b="1" dirty="0" smtClean="0">
                    <a:solidFill>
                      <a:srgbClr val="680000"/>
                    </a:solidFill>
                    <a:latin typeface="Arial" pitchFamily="34" charset="0"/>
                    <a:cs typeface="Arial" pitchFamily="34" charset="0"/>
                  </a:rPr>
                  <a:t>THE FASTEST GROWING SECTORS </a:t>
                </a:r>
                <a:endParaRPr lang="ar-AE" sz="1100" b="1" dirty="0">
                  <a:solidFill>
                    <a:srgbClr val="680000"/>
                  </a:solidFill>
                  <a:latin typeface="Arial" pitchFamily="34" charset="0"/>
                  <a:cs typeface="Arial" pitchFamily="34" charset="0"/>
                </a:endParaRPr>
              </a:p>
            </p:txBody>
          </p:sp>
          <p:sp>
            <p:nvSpPr>
              <p:cNvPr id="23" name="Text Box 24"/>
              <p:cNvSpPr txBox="1">
                <a:spLocks noChangeArrowheads="1"/>
              </p:cNvSpPr>
              <p:nvPr/>
            </p:nvSpPr>
            <p:spPr bwMode="gray">
              <a:xfrm rot="16200000">
                <a:off x="768383" y="5327731"/>
                <a:ext cx="1106379" cy="514376"/>
              </a:xfrm>
              <a:prstGeom prst="rect">
                <a:avLst/>
              </a:prstGeom>
              <a:noFill/>
              <a:ln w="12700">
                <a:noFill/>
                <a:miter lim="800000"/>
                <a:headEnd/>
                <a:tailEnd/>
              </a:ln>
            </p:spPr>
            <p:txBody>
              <a:bodyPr wrap="square" lIns="0" tIns="0" rIns="0" bIns="0">
                <a:noAutofit/>
              </a:bodyPr>
              <a:lstStyle/>
              <a:p>
                <a:pPr algn="ctr" rtl="1" fontAlgn="base">
                  <a:spcBef>
                    <a:spcPct val="0"/>
                  </a:spcBef>
                  <a:spcAft>
                    <a:spcPct val="0"/>
                  </a:spcAft>
                </a:pPr>
                <a:r>
                  <a:rPr lang="en-US" sz="1100" b="1" dirty="0" smtClean="0">
                    <a:solidFill>
                      <a:srgbClr val="680000"/>
                    </a:solidFill>
                    <a:latin typeface="Arial" pitchFamily="34" charset="0"/>
                    <a:cs typeface="Arial" pitchFamily="34" charset="0"/>
                  </a:rPr>
                  <a:t>THE SLOWEST GROWING SECTORS</a:t>
                </a:r>
                <a:endParaRPr lang="ar-AE" sz="1100" b="1" dirty="0">
                  <a:solidFill>
                    <a:srgbClr val="680000"/>
                  </a:solidFill>
                  <a:latin typeface="Arial" pitchFamily="34" charset="0"/>
                  <a:cs typeface="Arial" pitchFamily="34" charset="0"/>
                </a:endParaRPr>
              </a:p>
            </p:txBody>
          </p:sp>
          <p:sp>
            <p:nvSpPr>
              <p:cNvPr id="24" name="Oval 23"/>
              <p:cNvSpPr/>
              <p:nvPr/>
            </p:nvSpPr>
            <p:spPr>
              <a:xfrm>
                <a:off x="5186017" y="2377440"/>
                <a:ext cx="822960" cy="822960"/>
              </a:xfrm>
              <a:prstGeom prst="ellipse">
                <a:avLst/>
              </a:prstGeom>
              <a:solidFill>
                <a:srgbClr val="FF9900">
                  <a:alpha val="44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000" dirty="0" smtClean="0">
                  <a:solidFill>
                    <a:schemeClr val="tx1"/>
                  </a:solidFill>
                </a:endParaRPr>
              </a:p>
            </p:txBody>
          </p:sp>
          <p:sp>
            <p:nvSpPr>
              <p:cNvPr id="25" name="Oval 24"/>
              <p:cNvSpPr/>
              <p:nvPr/>
            </p:nvSpPr>
            <p:spPr>
              <a:xfrm>
                <a:off x="6400800" y="2225768"/>
                <a:ext cx="731520" cy="732711"/>
              </a:xfrm>
              <a:prstGeom prst="ellipse">
                <a:avLst/>
              </a:prstGeom>
              <a:solidFill>
                <a:srgbClr val="FF9900">
                  <a:alpha val="44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000" dirty="0" smtClean="0">
                  <a:solidFill>
                    <a:schemeClr val="tx1"/>
                  </a:solidFill>
                </a:endParaRPr>
              </a:p>
            </p:txBody>
          </p:sp>
          <p:sp>
            <p:nvSpPr>
              <p:cNvPr id="26" name="Oval 25"/>
              <p:cNvSpPr/>
              <p:nvPr/>
            </p:nvSpPr>
            <p:spPr>
              <a:xfrm>
                <a:off x="5806966" y="2906096"/>
                <a:ext cx="914400" cy="914400"/>
              </a:xfrm>
              <a:prstGeom prst="ellipse">
                <a:avLst/>
              </a:prstGeom>
              <a:solidFill>
                <a:srgbClr val="FF9900">
                  <a:alpha val="44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000" dirty="0" smtClean="0">
                  <a:solidFill>
                    <a:schemeClr val="tx1"/>
                  </a:solidFill>
                </a:endParaRPr>
              </a:p>
            </p:txBody>
          </p:sp>
          <p:sp>
            <p:nvSpPr>
              <p:cNvPr id="27" name="Oval 26"/>
              <p:cNvSpPr/>
              <p:nvPr/>
            </p:nvSpPr>
            <p:spPr>
              <a:xfrm>
                <a:off x="6858000" y="2912898"/>
                <a:ext cx="914400" cy="914400"/>
              </a:xfrm>
              <a:prstGeom prst="ellipse">
                <a:avLst/>
              </a:prstGeom>
              <a:solidFill>
                <a:srgbClr val="FF9900">
                  <a:alpha val="44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000" dirty="0" smtClean="0">
                  <a:solidFill>
                    <a:schemeClr val="tx1"/>
                  </a:solidFill>
                </a:endParaRPr>
              </a:p>
            </p:txBody>
          </p:sp>
          <p:sp>
            <p:nvSpPr>
              <p:cNvPr id="28" name="Text Box 13"/>
              <p:cNvSpPr txBox="1">
                <a:spLocks noChangeArrowheads="1"/>
              </p:cNvSpPr>
              <p:nvPr/>
            </p:nvSpPr>
            <p:spPr bwMode="gray">
              <a:xfrm>
                <a:off x="6815110" y="3200400"/>
                <a:ext cx="1000181" cy="274320"/>
              </a:xfrm>
              <a:prstGeom prst="rect">
                <a:avLst/>
              </a:prstGeom>
              <a:noFill/>
              <a:ln w="12700" algn="ctr">
                <a:noFill/>
                <a:miter lim="800000"/>
                <a:headEnd/>
                <a:tailEnd/>
              </a:ln>
            </p:spPr>
            <p:txBody>
              <a:bodyPr wrap="square" lIns="0" tIns="0" rIns="0" bIns="0">
                <a:noAutofit/>
              </a:bodyPr>
              <a:lstStyle/>
              <a:p>
                <a:pPr algn="ctr" rtl="1" fontAlgn="base">
                  <a:spcBef>
                    <a:spcPct val="0"/>
                  </a:spcBef>
                  <a:spcAft>
                    <a:spcPct val="0"/>
                  </a:spcAft>
                </a:pPr>
                <a:r>
                  <a:rPr lang="en-US" sz="1400" dirty="0" smtClean="0">
                    <a:solidFill>
                      <a:srgbClr val="000000"/>
                    </a:solidFill>
                    <a:latin typeface="Arial" pitchFamily="34" charset="0"/>
                    <a:cs typeface="Arial" pitchFamily="34" charset="0"/>
                  </a:rPr>
                  <a:t>Trade</a:t>
                </a:r>
                <a:endParaRPr lang="en-US" sz="1400" dirty="0">
                  <a:solidFill>
                    <a:srgbClr val="000000"/>
                  </a:solidFill>
                  <a:latin typeface="Arial" pitchFamily="34" charset="0"/>
                  <a:cs typeface="Arial" pitchFamily="34" charset="0"/>
                </a:endParaRPr>
              </a:p>
            </p:txBody>
          </p:sp>
          <p:sp>
            <p:nvSpPr>
              <p:cNvPr id="29" name="Text Box 16"/>
              <p:cNvSpPr txBox="1">
                <a:spLocks noChangeArrowheads="1"/>
              </p:cNvSpPr>
              <p:nvPr/>
            </p:nvSpPr>
            <p:spPr bwMode="gray">
              <a:xfrm>
                <a:off x="6256356" y="2449838"/>
                <a:ext cx="1000181" cy="274320"/>
              </a:xfrm>
              <a:prstGeom prst="rect">
                <a:avLst/>
              </a:prstGeom>
              <a:noFill/>
              <a:ln w="12700">
                <a:noFill/>
                <a:miter lim="800000"/>
                <a:headEnd/>
                <a:tailEnd/>
              </a:ln>
            </p:spPr>
            <p:txBody>
              <a:bodyPr wrap="square" lIns="0" tIns="0" rIns="0" bIns="0">
                <a:noAutofit/>
              </a:bodyPr>
              <a:lstStyle/>
              <a:p>
                <a:pPr algn="ctr" rtl="1" fontAlgn="base">
                  <a:spcBef>
                    <a:spcPct val="0"/>
                  </a:spcBef>
                  <a:spcAft>
                    <a:spcPct val="0"/>
                  </a:spcAft>
                </a:pPr>
                <a:r>
                  <a:rPr lang="en-US" sz="1400" dirty="0" smtClean="0">
                    <a:solidFill>
                      <a:srgbClr val="000000"/>
                    </a:solidFill>
                    <a:latin typeface="Arial" pitchFamily="34" charset="0"/>
                    <a:cs typeface="Arial" pitchFamily="34" charset="0"/>
                  </a:rPr>
                  <a:t>Tourism</a:t>
                </a:r>
                <a:endParaRPr lang="en-US" sz="1400" dirty="0">
                  <a:solidFill>
                    <a:srgbClr val="000000"/>
                  </a:solidFill>
                  <a:latin typeface="Arial" pitchFamily="34" charset="0"/>
                  <a:cs typeface="Arial" pitchFamily="34" charset="0"/>
                </a:endParaRPr>
              </a:p>
            </p:txBody>
          </p:sp>
          <p:sp>
            <p:nvSpPr>
              <p:cNvPr id="30" name="Text Box 15"/>
              <p:cNvSpPr txBox="1">
                <a:spLocks noChangeArrowheads="1"/>
              </p:cNvSpPr>
              <p:nvPr/>
            </p:nvSpPr>
            <p:spPr bwMode="gray">
              <a:xfrm>
                <a:off x="5097406" y="2476633"/>
                <a:ext cx="1000181" cy="274320"/>
              </a:xfrm>
              <a:prstGeom prst="rect">
                <a:avLst/>
              </a:prstGeom>
              <a:noFill/>
              <a:ln w="12700">
                <a:noFill/>
                <a:miter lim="800000"/>
                <a:headEnd/>
                <a:tailEnd/>
              </a:ln>
            </p:spPr>
            <p:txBody>
              <a:bodyPr wrap="square" lIns="0" tIns="0" rIns="0" bIns="0">
                <a:noAutofit/>
              </a:bodyPr>
              <a:lstStyle/>
              <a:p>
                <a:pPr algn="ctr" rtl="1" fontAlgn="base">
                  <a:spcBef>
                    <a:spcPct val="0"/>
                  </a:spcBef>
                  <a:spcAft>
                    <a:spcPct val="0"/>
                  </a:spcAft>
                </a:pPr>
                <a:r>
                  <a:rPr lang="en-US" sz="1400" dirty="0" smtClean="0">
                    <a:solidFill>
                      <a:srgbClr val="000000"/>
                    </a:solidFill>
                    <a:latin typeface="Arial" pitchFamily="34" charset="0"/>
                    <a:cs typeface="Arial" pitchFamily="34" charset="0"/>
                  </a:rPr>
                  <a:t>Financial Services</a:t>
                </a:r>
                <a:endParaRPr lang="en-US" sz="1400" dirty="0">
                  <a:solidFill>
                    <a:srgbClr val="000000"/>
                  </a:solidFill>
                  <a:latin typeface="Arial" pitchFamily="34" charset="0"/>
                  <a:cs typeface="Arial" pitchFamily="34" charset="0"/>
                </a:endParaRPr>
              </a:p>
            </p:txBody>
          </p:sp>
          <p:sp>
            <p:nvSpPr>
              <p:cNvPr id="31" name="Text Box 17"/>
              <p:cNvSpPr txBox="1">
                <a:spLocks noChangeArrowheads="1"/>
              </p:cNvSpPr>
              <p:nvPr/>
            </p:nvSpPr>
            <p:spPr bwMode="gray">
              <a:xfrm>
                <a:off x="5764076" y="3282419"/>
                <a:ext cx="1000181" cy="274320"/>
              </a:xfrm>
              <a:prstGeom prst="rect">
                <a:avLst/>
              </a:prstGeom>
              <a:noFill/>
              <a:ln w="12700">
                <a:noFill/>
                <a:miter lim="800000"/>
                <a:headEnd/>
                <a:tailEnd/>
              </a:ln>
            </p:spPr>
            <p:txBody>
              <a:bodyPr wrap="square" lIns="0" tIns="0" rIns="0" bIns="0">
                <a:noAutofit/>
              </a:bodyPr>
              <a:lstStyle/>
              <a:p>
                <a:pPr algn="ctr" rtl="1" fontAlgn="base">
                  <a:spcBef>
                    <a:spcPct val="0"/>
                  </a:spcBef>
                  <a:spcAft>
                    <a:spcPct val="0"/>
                  </a:spcAft>
                </a:pPr>
                <a:r>
                  <a:rPr lang="en-US" sz="1400" dirty="0" smtClean="0">
                    <a:solidFill>
                      <a:srgbClr val="000000"/>
                    </a:solidFill>
                    <a:latin typeface="Arial" pitchFamily="34" charset="0"/>
                    <a:cs typeface="Arial" pitchFamily="34" charset="0"/>
                  </a:rPr>
                  <a:t>Transport &amp; Logistics</a:t>
                </a:r>
                <a:endParaRPr lang="en-US" sz="1400" dirty="0">
                  <a:solidFill>
                    <a:srgbClr val="000000"/>
                  </a:solidFill>
                  <a:latin typeface="Arial" pitchFamily="34" charset="0"/>
                  <a:cs typeface="Arial" pitchFamily="34" charset="0"/>
                </a:endParaRPr>
              </a:p>
            </p:txBody>
          </p:sp>
        </p:grpSp>
        <p:sp>
          <p:nvSpPr>
            <p:cNvPr id="7" name="Up-Down Arrow 6"/>
            <p:cNvSpPr/>
            <p:nvPr/>
          </p:nvSpPr>
          <p:spPr>
            <a:xfrm>
              <a:off x="1485901" y="1638178"/>
              <a:ext cx="215618" cy="3404125"/>
            </a:xfrm>
            <a:prstGeom prst="up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Left-Right Arrow 3"/>
            <p:cNvSpPr/>
            <p:nvPr/>
          </p:nvSpPr>
          <p:spPr>
            <a:xfrm>
              <a:off x="1758669" y="5004203"/>
              <a:ext cx="6930234" cy="244072"/>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32" name="Slide Number Placeholder 31"/>
          <p:cNvSpPr>
            <a:spLocks noGrp="1"/>
          </p:cNvSpPr>
          <p:nvPr>
            <p:ph type="sldNum" sz="quarter" idx="12"/>
          </p:nvPr>
        </p:nvSpPr>
        <p:spPr/>
        <p:txBody>
          <a:bodyPr/>
          <a:lstStyle/>
          <a:p>
            <a:fld id="{47A26461-8D2D-4ADB-A900-471D92B69CA8}"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Islamic Economy </a:t>
            </a:r>
            <a:endParaRPr lang="en-US" dirty="0"/>
          </a:p>
        </p:txBody>
      </p:sp>
      <p:sp>
        <p:nvSpPr>
          <p:cNvPr id="3" name="Content Placeholder 2"/>
          <p:cNvSpPr>
            <a:spLocks noGrp="1"/>
          </p:cNvSpPr>
          <p:nvPr>
            <p:ph idx="1"/>
          </p:nvPr>
        </p:nvSpPr>
        <p:spPr>
          <a:xfrm>
            <a:off x="457200" y="1295400"/>
            <a:ext cx="8229600" cy="4830763"/>
          </a:xfrm>
        </p:spPr>
        <p:txBody>
          <a:bodyPr/>
          <a:lstStyle/>
          <a:p>
            <a:r>
              <a:rPr lang="en-US" dirty="0" smtClean="0"/>
              <a:t>Islamic (Religious Rules)</a:t>
            </a:r>
          </a:p>
          <a:p>
            <a:pPr lvl="1"/>
            <a:r>
              <a:rPr lang="en-US" dirty="0" smtClean="0"/>
              <a:t>Sharia –Quran and Sunnah</a:t>
            </a:r>
          </a:p>
          <a:p>
            <a:pPr lvl="1"/>
            <a:r>
              <a:rPr lang="en-US" dirty="0" smtClean="0"/>
              <a:t>Public/Community Law</a:t>
            </a:r>
          </a:p>
          <a:p>
            <a:endParaRPr lang="en-US" dirty="0" smtClean="0"/>
          </a:p>
          <a:p>
            <a:r>
              <a:rPr lang="en-US" dirty="0" smtClean="0"/>
              <a:t>Economy </a:t>
            </a:r>
          </a:p>
          <a:p>
            <a:pPr lvl="1"/>
            <a:r>
              <a:rPr lang="en-US" dirty="0" smtClean="0"/>
              <a:t>Business, Commerce and Trade </a:t>
            </a:r>
          </a:p>
          <a:p>
            <a:pPr lvl="1"/>
            <a:r>
              <a:rPr lang="en-US" dirty="0" smtClean="0"/>
              <a:t>Human Lifestyle </a:t>
            </a:r>
            <a:endParaRPr lang="en-US" dirty="0"/>
          </a:p>
        </p:txBody>
      </p:sp>
      <p:sp>
        <p:nvSpPr>
          <p:cNvPr id="4" name="Slide Number Placeholder 3"/>
          <p:cNvSpPr>
            <a:spLocks noGrp="1"/>
          </p:cNvSpPr>
          <p:nvPr>
            <p:ph type="sldNum" sz="quarter" idx="12"/>
          </p:nvPr>
        </p:nvSpPr>
        <p:spPr/>
        <p:txBody>
          <a:bodyPr/>
          <a:lstStyle/>
          <a:p>
            <a:fld id="{47A26461-8D2D-4ADB-A900-471D92B69CA8}"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CRUTIAL  AREAS</a:t>
            </a:r>
            <a:endParaRPr lang="en-US" dirty="0"/>
          </a:p>
        </p:txBody>
      </p:sp>
      <p:sp>
        <p:nvSpPr>
          <p:cNvPr id="3" name="Content Placeholder 2"/>
          <p:cNvSpPr>
            <a:spLocks noGrp="1"/>
          </p:cNvSpPr>
          <p:nvPr>
            <p:ph idx="1"/>
          </p:nvPr>
        </p:nvSpPr>
        <p:spPr/>
        <p:txBody>
          <a:bodyPr/>
          <a:lstStyle/>
          <a:p>
            <a:r>
              <a:rPr lang="en-US" dirty="0" smtClean="0"/>
              <a:t>HEALTH - </a:t>
            </a:r>
          </a:p>
          <a:p>
            <a:r>
              <a:rPr lang="en-US" dirty="0" smtClean="0"/>
              <a:t>EDUCATION </a:t>
            </a:r>
          </a:p>
          <a:p>
            <a:r>
              <a:rPr lang="en-US" dirty="0" smtClean="0"/>
              <a:t>ENTERTAINMENT </a:t>
            </a:r>
          </a:p>
          <a:p>
            <a:r>
              <a:rPr lang="en-US" dirty="0" smtClean="0"/>
              <a:t>FASHION INDUSTRY </a:t>
            </a:r>
          </a:p>
          <a:p>
            <a:r>
              <a:rPr lang="en-US" dirty="0" smtClean="0"/>
              <a:t>INSURANCE </a:t>
            </a:r>
          </a:p>
          <a:p>
            <a:r>
              <a:rPr lang="en-US" dirty="0" smtClean="0"/>
              <a:t>SECURITY AND SAFETY </a:t>
            </a:r>
            <a:endParaRPr lang="en-US" dirty="0"/>
          </a:p>
        </p:txBody>
      </p:sp>
      <p:sp>
        <p:nvSpPr>
          <p:cNvPr id="4" name="TextBox 3"/>
          <p:cNvSpPr txBox="1"/>
          <p:nvPr/>
        </p:nvSpPr>
        <p:spPr>
          <a:xfrm>
            <a:off x="4572000" y="1524000"/>
            <a:ext cx="4191000" cy="2389049"/>
          </a:xfrm>
          <a:prstGeom prst="snip2DiagRect">
            <a:avLst>
              <a:gd name="adj1" fmla="val 13982"/>
              <a:gd name="adj2" fmla="val 19099"/>
            </a:avLst>
          </a:prstGeom>
          <a:solidFill>
            <a:schemeClr val="tx2">
              <a:lumMod val="60000"/>
              <a:lumOff val="40000"/>
            </a:schemeClr>
          </a:solidFill>
        </p:spPr>
        <p:txBody>
          <a:bodyPr wrap="square" rtlCol="0">
            <a:spAutoFit/>
          </a:bodyPr>
          <a:lstStyle/>
          <a:p>
            <a:pPr algn="ctr"/>
            <a:r>
              <a:rPr lang="en-US" sz="2400" b="1" dirty="0" smtClean="0">
                <a:ln w="1905"/>
                <a:solidFill>
                  <a:schemeClr val="bg1">
                    <a:lumMod val="95000"/>
                  </a:schemeClr>
                </a:solidFill>
                <a:effectLst>
                  <a:innerShdw blurRad="69850" dist="43180" dir="5400000">
                    <a:srgbClr val="000000">
                      <a:alpha val="65000"/>
                    </a:srgbClr>
                  </a:innerShdw>
                </a:effectLst>
              </a:rPr>
              <a:t>ISLAMIC FRIENDLY APPROACH AND MODELS TO TRAP ALMOST MORE THAN 65% OF THE POPULATION DESIRE </a:t>
            </a:r>
            <a:endParaRPr lang="en-US" sz="2400" b="1" dirty="0">
              <a:ln w="1905"/>
              <a:solidFill>
                <a:schemeClr val="bg1">
                  <a:lumMod val="95000"/>
                </a:schemeClr>
              </a:solidFill>
              <a:effectLst>
                <a:innerShdw blurRad="69850" dist="43180" dir="5400000">
                  <a:srgbClr val="000000">
                    <a:alpha val="65000"/>
                  </a:srgbClr>
                </a:innerShdw>
              </a:effectLst>
            </a:endParaRPr>
          </a:p>
        </p:txBody>
      </p:sp>
      <p:sp>
        <p:nvSpPr>
          <p:cNvPr id="5" name="Slide Number Placeholder 4"/>
          <p:cNvSpPr>
            <a:spLocks noGrp="1"/>
          </p:cNvSpPr>
          <p:nvPr>
            <p:ph type="sldNum" sz="quarter" idx="12"/>
          </p:nvPr>
        </p:nvSpPr>
        <p:spPr/>
        <p:txBody>
          <a:bodyPr/>
          <a:lstStyle/>
          <a:p>
            <a:fld id="{47A26461-8D2D-4ADB-A900-471D92B69CA8}" type="slidenum">
              <a:rPr lang="en-US" smtClean="0"/>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 and Gap </a:t>
            </a:r>
            <a:endParaRPr lang="en-US" dirty="0"/>
          </a:p>
        </p:txBody>
      </p:sp>
      <p:sp>
        <p:nvSpPr>
          <p:cNvPr id="3" name="Content Placeholder 2"/>
          <p:cNvSpPr>
            <a:spLocks noGrp="1"/>
          </p:cNvSpPr>
          <p:nvPr>
            <p:ph idx="1"/>
          </p:nvPr>
        </p:nvSpPr>
        <p:spPr/>
        <p:txBody>
          <a:bodyPr>
            <a:normAutofit lnSpcReduction="10000"/>
          </a:bodyPr>
          <a:lstStyle/>
          <a:p>
            <a:pPr marL="514350" indent="-514350" fontAlgn="base">
              <a:buFont typeface="+mj-lt"/>
              <a:buAutoNum type="arabicPeriod"/>
            </a:pPr>
            <a:r>
              <a:rPr lang="en-US" b="1" dirty="0" smtClean="0"/>
              <a:t>Islamic Finance – Microfinance </a:t>
            </a:r>
          </a:p>
          <a:p>
            <a:pPr marL="514350" indent="-514350" fontAlgn="base">
              <a:buFont typeface="+mj-lt"/>
              <a:buAutoNum type="arabicPeriod"/>
            </a:pPr>
            <a:r>
              <a:rPr lang="en-US" b="1" dirty="0" smtClean="0"/>
              <a:t>Islamic Insurance </a:t>
            </a:r>
          </a:p>
          <a:p>
            <a:pPr marL="514350" indent="-514350" fontAlgn="base">
              <a:buFont typeface="+mj-lt"/>
              <a:buAutoNum type="arabicPeriod"/>
            </a:pPr>
            <a:r>
              <a:rPr lang="en-US" b="1" dirty="0" smtClean="0"/>
              <a:t>Food </a:t>
            </a:r>
            <a:r>
              <a:rPr lang="en-US" b="1" dirty="0"/>
              <a:t>&amp; Beverage</a:t>
            </a:r>
          </a:p>
          <a:p>
            <a:pPr marL="514350" indent="-514350" fontAlgn="base">
              <a:buFont typeface="+mj-lt"/>
              <a:buAutoNum type="arabicPeriod"/>
            </a:pPr>
            <a:r>
              <a:rPr lang="en-US" b="1" dirty="0" smtClean="0"/>
              <a:t>Travel and Tourism </a:t>
            </a:r>
            <a:endParaRPr lang="en-US" b="1" dirty="0"/>
          </a:p>
          <a:p>
            <a:pPr marL="514350" indent="-514350" fontAlgn="base">
              <a:buFont typeface="+mj-lt"/>
              <a:buAutoNum type="arabicPeriod"/>
            </a:pPr>
            <a:r>
              <a:rPr lang="en-US" dirty="0" smtClean="0"/>
              <a:t>Fashion and Wear/</a:t>
            </a:r>
            <a:r>
              <a:rPr lang="en-US" dirty="0" err="1" smtClean="0"/>
              <a:t>Clothers</a:t>
            </a:r>
            <a:r>
              <a:rPr lang="en-US" dirty="0" smtClean="0"/>
              <a:t> </a:t>
            </a:r>
            <a:endParaRPr lang="en-US" dirty="0"/>
          </a:p>
          <a:p>
            <a:pPr marL="514350" indent="-514350" fontAlgn="base">
              <a:buFont typeface="+mj-lt"/>
              <a:buAutoNum type="arabicPeriod"/>
            </a:pPr>
            <a:r>
              <a:rPr lang="en-US" dirty="0" smtClean="0"/>
              <a:t>Cosmetics/ Personal care/Fitness </a:t>
            </a:r>
          </a:p>
          <a:p>
            <a:pPr marL="514350" indent="-514350" fontAlgn="base">
              <a:buFont typeface="+mj-lt"/>
              <a:buAutoNum type="arabicPeriod"/>
            </a:pPr>
            <a:r>
              <a:rPr lang="en-US" dirty="0" smtClean="0"/>
              <a:t>Pharmaceutical and Medical Service </a:t>
            </a:r>
          </a:p>
          <a:p>
            <a:pPr marL="514350" indent="-514350" fontAlgn="base">
              <a:buFont typeface="+mj-lt"/>
              <a:buAutoNum type="arabicPeriod"/>
            </a:pPr>
            <a:r>
              <a:rPr lang="en-US" dirty="0" smtClean="0"/>
              <a:t>Media</a:t>
            </a:r>
            <a:r>
              <a:rPr lang="en-US" dirty="0"/>
              <a:t>/ </a:t>
            </a:r>
            <a:r>
              <a:rPr lang="en-US" dirty="0" smtClean="0"/>
              <a:t>Recreation &amp; Entertainment </a:t>
            </a:r>
            <a:endParaRPr lang="en-US" dirty="0"/>
          </a:p>
          <a:p>
            <a:endParaRPr lang="en-US" dirty="0"/>
          </a:p>
        </p:txBody>
      </p:sp>
      <p:sp>
        <p:nvSpPr>
          <p:cNvPr id="4" name="Slide Number Placeholder 3"/>
          <p:cNvSpPr>
            <a:spLocks noGrp="1"/>
          </p:cNvSpPr>
          <p:nvPr>
            <p:ph type="sldNum" sz="quarter" idx="12"/>
          </p:nvPr>
        </p:nvSpPr>
        <p:spPr/>
        <p:txBody>
          <a:bodyPr/>
          <a:lstStyle/>
          <a:p>
            <a:fld id="{47A26461-8D2D-4ADB-A900-471D92B69CA8}"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487362"/>
          </a:xfrm>
        </p:spPr>
        <p:txBody>
          <a:bodyPr>
            <a:normAutofit fontScale="90000"/>
          </a:bodyPr>
          <a:lstStyle/>
          <a:p>
            <a:r>
              <a:rPr lang="en-US" dirty="0" smtClean="0"/>
              <a:t>DIGITAL ISLAMIC </a:t>
            </a:r>
            <a:r>
              <a:rPr lang="en-US" dirty="0" smtClean="0"/>
              <a:t>ENTREPRISE </a:t>
            </a:r>
            <a:endParaRPr lang="en-US" dirty="0"/>
          </a:p>
        </p:txBody>
      </p:sp>
      <p:pic>
        <p:nvPicPr>
          <p:cNvPr id="38914" name="Picture 2"/>
          <p:cNvPicPr>
            <a:picLocks noChangeAspect="1" noChangeArrowheads="1"/>
          </p:cNvPicPr>
          <p:nvPr/>
        </p:nvPicPr>
        <p:blipFill>
          <a:blip r:embed="rId2"/>
          <a:srcRect/>
          <a:stretch>
            <a:fillRect/>
          </a:stretch>
        </p:blipFill>
        <p:spPr bwMode="auto">
          <a:xfrm>
            <a:off x="1" y="1304925"/>
            <a:ext cx="4267199" cy="5553075"/>
          </a:xfrm>
          <a:prstGeom prst="rect">
            <a:avLst/>
          </a:prstGeom>
          <a:noFill/>
          <a:ln w="9525">
            <a:noFill/>
            <a:miter lim="800000"/>
            <a:headEnd/>
            <a:tailEnd/>
          </a:ln>
          <a:effectLst/>
        </p:spPr>
      </p:pic>
      <p:sp>
        <p:nvSpPr>
          <p:cNvPr id="7" name="Rectangle 6"/>
          <p:cNvSpPr/>
          <p:nvPr/>
        </p:nvSpPr>
        <p:spPr>
          <a:xfrm>
            <a:off x="4343400" y="1371600"/>
            <a:ext cx="4572000" cy="5324535"/>
          </a:xfrm>
          <a:prstGeom prst="rect">
            <a:avLst/>
          </a:prstGeom>
        </p:spPr>
        <p:txBody>
          <a:bodyPr wrap="square">
            <a:spAutoFit/>
          </a:bodyPr>
          <a:lstStyle/>
          <a:p>
            <a:r>
              <a:rPr lang="en-US" sz="2000" dirty="0"/>
              <a:t>Muslim consumer value to the global digital economy estimated </a:t>
            </a:r>
            <a:r>
              <a:rPr lang="en-US" sz="2000" b="1" dirty="0"/>
              <a:t>at $107B in 2014 and projected to grow at 17% CAGR to $277B in 2020</a:t>
            </a:r>
            <a:r>
              <a:rPr lang="en-US" sz="2000" b="1" dirty="0" smtClean="0"/>
              <a:t>.</a:t>
            </a:r>
          </a:p>
          <a:p>
            <a:endParaRPr lang="en-US" sz="2000" b="1" dirty="0"/>
          </a:p>
          <a:p>
            <a:r>
              <a:rPr lang="en-US" sz="2000" dirty="0"/>
              <a:t>Two key drivers:</a:t>
            </a:r>
          </a:p>
          <a:p>
            <a:r>
              <a:rPr lang="en-US" sz="2000" b="1" dirty="0"/>
              <a:t>1.General lifestyle needs: 4 categories of global digital services: Information&amp; media (Google, iTunes), Functional tools &amp; services (Skype, PayPal), Commerce &amp; exchange (</a:t>
            </a:r>
            <a:r>
              <a:rPr lang="en-US" sz="2000" b="1" dirty="0" err="1"/>
              <a:t>Ebay</a:t>
            </a:r>
            <a:r>
              <a:rPr lang="en-US" sz="2000" b="1" dirty="0"/>
              <a:t>, </a:t>
            </a:r>
            <a:r>
              <a:rPr lang="en-US" sz="2000" b="1" dirty="0" err="1"/>
              <a:t>AirBnB</a:t>
            </a:r>
            <a:r>
              <a:rPr lang="en-US" sz="2000" b="1" dirty="0"/>
              <a:t>) and Social &amp; crowd networks (</a:t>
            </a:r>
            <a:r>
              <a:rPr lang="en-US" sz="2000" b="1" dirty="0" err="1"/>
              <a:t>Facebook</a:t>
            </a:r>
            <a:r>
              <a:rPr lang="en-US" sz="2000" b="1" dirty="0" smtClean="0"/>
              <a:t>).</a:t>
            </a:r>
          </a:p>
          <a:p>
            <a:endParaRPr lang="en-US" sz="2000" b="1" dirty="0"/>
          </a:p>
          <a:p>
            <a:r>
              <a:rPr lang="en-US" sz="2000" b="1" dirty="0"/>
              <a:t>2.Islamic law/ spirituality lifestyle needs: Religious lifestyle productivity, Halal food ratings and review, Modest clothing, among others</a:t>
            </a:r>
          </a:p>
        </p:txBody>
      </p:sp>
      <p:sp>
        <p:nvSpPr>
          <p:cNvPr id="8" name="Rectangle 7"/>
          <p:cNvSpPr/>
          <p:nvPr/>
        </p:nvSpPr>
        <p:spPr>
          <a:xfrm>
            <a:off x="381000" y="457200"/>
            <a:ext cx="8763000" cy="646331"/>
          </a:xfrm>
          <a:prstGeom prst="rect">
            <a:avLst/>
          </a:prstGeom>
        </p:spPr>
        <p:txBody>
          <a:bodyPr wrap="square">
            <a:spAutoFit/>
          </a:bodyPr>
          <a:lstStyle/>
          <a:p>
            <a:r>
              <a:rPr lang="en-US" b="1" dirty="0" smtClean="0"/>
              <a:t>Report </a:t>
            </a:r>
            <a:r>
              <a:rPr lang="en-US" b="1" dirty="0"/>
              <a:t>defines “Digital Islamic Services” </a:t>
            </a:r>
            <a:r>
              <a:rPr lang="en-US" dirty="0"/>
              <a:t>as those digital-native, consumer-facing services whose primary offering is driven </a:t>
            </a:r>
            <a:r>
              <a:rPr lang="en-US" dirty="0" smtClean="0"/>
              <a:t>by </a:t>
            </a:r>
            <a:r>
              <a:rPr lang="en-US" b="1" dirty="0" smtClean="0"/>
              <a:t>“ISLAMIC CONTENT AND REQUIREMENT”</a:t>
            </a:r>
            <a:endParaRPr lang="en-US" dirty="0"/>
          </a:p>
        </p:txBody>
      </p:sp>
      <p:sp>
        <p:nvSpPr>
          <p:cNvPr id="6" name="Slide Number Placeholder 5"/>
          <p:cNvSpPr>
            <a:spLocks noGrp="1"/>
          </p:cNvSpPr>
          <p:nvPr>
            <p:ph type="sldNum" sz="quarter" idx="12"/>
          </p:nvPr>
        </p:nvSpPr>
        <p:spPr/>
        <p:txBody>
          <a:bodyPr/>
          <a:lstStyle/>
          <a:p>
            <a:fld id="{47A26461-8D2D-4ADB-A900-471D92B69CA8}"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92162"/>
          </a:xfrm>
        </p:spPr>
        <p:txBody>
          <a:bodyPr>
            <a:normAutofit fontScale="90000"/>
          </a:bodyPr>
          <a:lstStyle/>
          <a:p>
            <a:r>
              <a:rPr lang="en-US" sz="3600" b="1" dirty="0" smtClean="0"/>
              <a:t>Global Digital Services most all serve “General Lifestyle Needs” of Muslim consumers</a:t>
            </a:r>
            <a:r>
              <a:rPr lang="en-US" dirty="0" smtClean="0"/>
              <a:t/>
            </a:r>
            <a:br>
              <a:rPr lang="en-US" dirty="0" smtClean="0"/>
            </a:br>
            <a:r>
              <a:rPr lang="en-US" dirty="0" smtClean="0"/>
              <a:t>Example </a:t>
            </a:r>
            <a:endParaRPr lang="en-US" dirty="0"/>
          </a:p>
        </p:txBody>
      </p:sp>
      <p:sp>
        <p:nvSpPr>
          <p:cNvPr id="3" name="Content Placeholder 2"/>
          <p:cNvSpPr>
            <a:spLocks noGrp="1"/>
          </p:cNvSpPr>
          <p:nvPr>
            <p:ph idx="1"/>
          </p:nvPr>
        </p:nvSpPr>
        <p:spPr>
          <a:xfrm>
            <a:off x="457200" y="1676400"/>
            <a:ext cx="8229600" cy="4648200"/>
          </a:xfrm>
        </p:spPr>
        <p:txBody>
          <a:bodyPr/>
          <a:lstStyle/>
          <a:p>
            <a:r>
              <a:rPr lang="en-US" dirty="0" smtClean="0"/>
              <a:t>Digital Halal Tourism sites</a:t>
            </a:r>
          </a:p>
          <a:p>
            <a:r>
              <a:rPr lang="en-US" dirty="0" smtClean="0"/>
              <a:t>Digital Halal </a:t>
            </a:r>
            <a:r>
              <a:rPr lang="en-US" dirty="0" err="1" smtClean="0"/>
              <a:t>Accomodation</a:t>
            </a:r>
            <a:r>
              <a:rPr lang="en-US" dirty="0" smtClean="0"/>
              <a:t> sites</a:t>
            </a:r>
          </a:p>
          <a:p>
            <a:r>
              <a:rPr lang="en-US" dirty="0" smtClean="0"/>
              <a:t>Digital Halal Food Service etc. sites</a:t>
            </a:r>
          </a:p>
          <a:p>
            <a:r>
              <a:rPr lang="en-US" dirty="0" smtClean="0"/>
              <a:t>Muslim Friendly Ringtones etc </a:t>
            </a:r>
          </a:p>
          <a:p>
            <a:r>
              <a:rPr lang="en-US" dirty="0" smtClean="0"/>
              <a:t>Muslim Matters Informers &amp; Online Media</a:t>
            </a:r>
          </a:p>
          <a:p>
            <a:r>
              <a:rPr lang="en-US" dirty="0" smtClean="0"/>
              <a:t>Islamic Online Education (</a:t>
            </a:r>
            <a:r>
              <a:rPr lang="en-US" dirty="0" err="1" smtClean="0"/>
              <a:t>swahili</a:t>
            </a:r>
            <a:r>
              <a:rPr lang="en-US" dirty="0" smtClean="0"/>
              <a:t>) &amp; Explorer </a:t>
            </a:r>
          </a:p>
          <a:p>
            <a:r>
              <a:rPr lang="en-US" dirty="0" err="1" smtClean="0"/>
              <a:t>Crowfunding</a:t>
            </a:r>
            <a:r>
              <a:rPr lang="en-US" dirty="0" smtClean="0"/>
              <a:t> </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47A26461-8D2D-4ADB-A900-471D92B69CA8}"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Halal Projects Ambassadors (HPA)</a:t>
            </a:r>
            <a:endParaRPr lang="en-US" dirty="0"/>
          </a:p>
        </p:txBody>
      </p:sp>
      <p:sp>
        <p:nvSpPr>
          <p:cNvPr id="3" name="Content Placeholder 2"/>
          <p:cNvSpPr>
            <a:spLocks noGrp="1"/>
          </p:cNvSpPr>
          <p:nvPr>
            <p:ph idx="1"/>
          </p:nvPr>
        </p:nvSpPr>
        <p:spPr/>
        <p:txBody>
          <a:bodyPr>
            <a:normAutofit fontScale="92500" lnSpcReduction="20000"/>
          </a:bodyPr>
          <a:lstStyle/>
          <a:p>
            <a:pPr marL="0" indent="0" algn="just">
              <a:spcBef>
                <a:spcPts val="0"/>
              </a:spcBef>
              <a:buFont typeface="Arial"/>
              <a:buNone/>
            </a:pPr>
            <a:r>
              <a:rPr lang="en-US" dirty="0" smtClean="0"/>
              <a:t>HPA is </a:t>
            </a:r>
            <a:r>
              <a:rPr lang="en-US" b="1" dirty="0" smtClean="0"/>
              <a:t>founded on the seven pillars</a:t>
            </a:r>
            <a:r>
              <a:rPr lang="en-US" dirty="0" smtClean="0"/>
              <a:t> of finance, the ‘</a:t>
            </a:r>
            <a:r>
              <a:rPr lang="en-US" dirty="0" err="1" smtClean="0"/>
              <a:t>halal</a:t>
            </a:r>
            <a:r>
              <a:rPr lang="en-US" dirty="0" smtClean="0"/>
              <a:t>’ industry, tourism, digital infrastructure, art, knowledge and Islamic standards.</a:t>
            </a:r>
          </a:p>
          <a:p>
            <a:pPr marL="0" indent="0" algn="just">
              <a:spcBef>
                <a:spcPts val="0"/>
              </a:spcBef>
              <a:buFont typeface="Arial"/>
              <a:buNone/>
            </a:pPr>
            <a:r>
              <a:rPr lang="en-US" dirty="0" smtClean="0">
                <a:latin typeface="Helvetica" panose="020B0604020202020204" pitchFamily="34" charset="0"/>
                <a:cs typeface="Helvetica" panose="020B0604020202020204" pitchFamily="34" charset="0"/>
              </a:rPr>
              <a:t> </a:t>
            </a:r>
          </a:p>
          <a:p>
            <a:pPr marL="0" indent="0" algn="just">
              <a:spcBef>
                <a:spcPts val="0"/>
              </a:spcBef>
              <a:buFont typeface="Arial"/>
              <a:buNone/>
            </a:pPr>
            <a:r>
              <a:rPr lang="en-US" dirty="0" smtClean="0"/>
              <a:t>Through carefully planned strategies and initiatives, HPA is </a:t>
            </a:r>
            <a:r>
              <a:rPr lang="en-US" b="1" dirty="0" smtClean="0"/>
              <a:t>committed to engaging with stakeholders </a:t>
            </a:r>
            <a:r>
              <a:rPr lang="en-US" dirty="0" smtClean="0"/>
              <a:t>to foster a generation of qualified professionals with the required skill-sets to drive growth across the seven constituent pillars, while </a:t>
            </a:r>
            <a:r>
              <a:rPr lang="en-US" b="1" dirty="0" smtClean="0"/>
              <a:t>creating a dynamic and competitive environment </a:t>
            </a:r>
            <a:r>
              <a:rPr lang="en-US" dirty="0" smtClean="0"/>
              <a:t>that fuels growth within the sector.</a:t>
            </a:r>
          </a:p>
          <a:p>
            <a:endParaRPr lang="en-US" dirty="0"/>
          </a:p>
        </p:txBody>
      </p:sp>
      <p:sp>
        <p:nvSpPr>
          <p:cNvPr id="4" name="Slide Number Placeholder 3"/>
          <p:cNvSpPr>
            <a:spLocks noGrp="1"/>
          </p:cNvSpPr>
          <p:nvPr>
            <p:ph type="sldNum" sz="quarter" idx="12"/>
          </p:nvPr>
        </p:nvSpPr>
        <p:spPr/>
        <p:txBody>
          <a:bodyPr/>
          <a:lstStyle/>
          <a:p>
            <a:fld id="{47A26461-8D2D-4ADB-A900-471D92B69CA8}"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Cont….</a:t>
            </a:r>
            <a:endParaRPr lang="en-US" dirty="0"/>
          </a:p>
        </p:txBody>
      </p:sp>
      <p:sp>
        <p:nvSpPr>
          <p:cNvPr id="3" name="Content Placeholder 2"/>
          <p:cNvSpPr>
            <a:spLocks noGrp="1"/>
          </p:cNvSpPr>
          <p:nvPr>
            <p:ph idx="1"/>
          </p:nvPr>
        </p:nvSpPr>
        <p:spPr/>
        <p:txBody>
          <a:bodyPr/>
          <a:lstStyle/>
          <a:p>
            <a:pPr marL="514350" indent="-514350">
              <a:spcAft>
                <a:spcPts val="600"/>
              </a:spcAft>
            </a:pPr>
            <a:r>
              <a:rPr lang="en-US" dirty="0" smtClean="0">
                <a:solidFill>
                  <a:srgbClr val="5C0000"/>
                </a:solidFill>
                <a:latin typeface="+mn-lt"/>
                <a:cs typeface="+mn-cs"/>
              </a:rPr>
              <a:t>Work with public and private sector partners, within and outside the EAC, to drive growth across seven Islamic economy sectors. </a:t>
            </a:r>
          </a:p>
          <a:p>
            <a:pPr marL="514350" indent="-514350">
              <a:spcAft>
                <a:spcPts val="600"/>
              </a:spcAft>
            </a:pPr>
            <a:endParaRPr lang="en-US" dirty="0" smtClean="0">
              <a:solidFill>
                <a:srgbClr val="5C0000"/>
              </a:solidFill>
              <a:latin typeface="+mn-lt"/>
              <a:cs typeface="+mn-cs"/>
            </a:endParaRPr>
          </a:p>
          <a:p>
            <a:pPr marL="514350" indent="-514350" algn="just">
              <a:spcAft>
                <a:spcPts val="600"/>
              </a:spcAft>
            </a:pPr>
            <a:r>
              <a:rPr lang="en-US" dirty="0" smtClean="0">
                <a:solidFill>
                  <a:srgbClr val="5C0000"/>
                </a:solidFill>
                <a:latin typeface="+mn-lt"/>
                <a:cs typeface="+mn-cs"/>
              </a:rPr>
              <a:t>Implement a comprehensive strategy of practical initiatives and </a:t>
            </a:r>
            <a:r>
              <a:rPr lang="en-US" dirty="0" err="1" smtClean="0">
                <a:solidFill>
                  <a:srgbClr val="5C0000"/>
                </a:solidFill>
                <a:latin typeface="+mn-lt"/>
                <a:cs typeface="+mn-cs"/>
              </a:rPr>
              <a:t>programmes</a:t>
            </a:r>
            <a:r>
              <a:rPr lang="en-US" dirty="0" smtClean="0">
                <a:solidFill>
                  <a:srgbClr val="5C0000"/>
                </a:solidFill>
                <a:latin typeface="+mn-lt"/>
                <a:cs typeface="+mn-cs"/>
              </a:rPr>
              <a:t> designed to position Tanzania as the EAC-Hub of the Islamic economy. </a:t>
            </a:r>
            <a:endParaRPr lang="en-GB" dirty="0" smtClean="0">
              <a:solidFill>
                <a:srgbClr val="5C0000"/>
              </a:solidFill>
              <a:latin typeface="+mn-lt"/>
              <a:cs typeface="+mn-cs"/>
            </a:endParaRPr>
          </a:p>
          <a:p>
            <a:endParaRPr lang="en-US" dirty="0"/>
          </a:p>
        </p:txBody>
      </p:sp>
      <p:sp>
        <p:nvSpPr>
          <p:cNvPr id="4" name="Slide Number Placeholder 3"/>
          <p:cNvSpPr>
            <a:spLocks noGrp="1"/>
          </p:cNvSpPr>
          <p:nvPr>
            <p:ph type="sldNum" sz="quarter" idx="12"/>
          </p:nvPr>
        </p:nvSpPr>
        <p:spPr/>
        <p:txBody>
          <a:bodyPr/>
          <a:lstStyle/>
          <a:p>
            <a:fld id="{47A26461-8D2D-4ADB-A900-471D92B69CA8}"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0" y="182069"/>
            <a:ext cx="5899094" cy="802080"/>
          </a:xfrm>
        </p:spPr>
        <p:txBody>
          <a:bodyPr/>
          <a:lstStyle/>
          <a:p>
            <a:pPr marL="0" indent="0">
              <a:buNone/>
            </a:pPr>
            <a:r>
              <a:rPr lang="en-US" dirty="0"/>
              <a:t>STRATEGIC PILLARS</a:t>
            </a:r>
          </a:p>
        </p:txBody>
      </p:sp>
      <p:sp>
        <p:nvSpPr>
          <p:cNvPr id="5" name="Content Placeholder 2"/>
          <p:cNvSpPr txBox="1">
            <a:spLocks/>
          </p:cNvSpPr>
          <p:nvPr/>
        </p:nvSpPr>
        <p:spPr>
          <a:xfrm>
            <a:off x="0" y="1166221"/>
            <a:ext cx="9010650" cy="1062630"/>
          </a:xfrm>
          <a:prstGeom prst="rect">
            <a:avLst/>
          </a:prstGeom>
        </p:spPr>
        <p:txBody>
          <a:bodyPr vert="horz" lIns="91440" tIns="45720" rIns="91440" bIns="45720" rtlCol="0" anchor="ctr">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Georgia" pitchFamily="18" charset="0"/>
                <a:cs typeface="Helvetica" panose="020B0604020202020204" pitchFamily="34" charset="0"/>
              </a:rPr>
              <a:t>HPA seeks to develop </a:t>
            </a:r>
            <a:r>
              <a:rPr kumimoji="0" lang="en-US" sz="2000" b="1" i="0" u="none" strike="noStrike" kern="1200" cap="none" spc="0" normalizeH="0" baseline="0" noProof="0" dirty="0" smtClean="0">
                <a:ln>
                  <a:noFill/>
                </a:ln>
                <a:solidFill>
                  <a:schemeClr val="tx1">
                    <a:tint val="75000"/>
                  </a:schemeClr>
                </a:solidFill>
                <a:effectLst/>
                <a:uLnTx/>
                <a:uFillTx/>
                <a:latin typeface="Georgia" pitchFamily="18" charset="0"/>
                <a:cs typeface="Helvetica" panose="020B0604020202020204" pitchFamily="34" charset="0"/>
              </a:rPr>
              <a:t>an enabling and empowering environment, </a:t>
            </a:r>
            <a:r>
              <a:rPr kumimoji="0" lang="en-US" sz="2000" b="0" i="0" u="none" strike="noStrike" kern="1200" cap="none" spc="0" normalizeH="0" baseline="0" noProof="0" dirty="0" smtClean="0">
                <a:ln>
                  <a:noFill/>
                </a:ln>
                <a:solidFill>
                  <a:schemeClr val="tx1">
                    <a:tint val="75000"/>
                  </a:schemeClr>
                </a:solidFill>
                <a:effectLst/>
                <a:uLnTx/>
                <a:uFillTx/>
                <a:latin typeface="Georgia" pitchFamily="18" charset="0"/>
                <a:cs typeface="Helvetica" panose="020B0604020202020204" pitchFamily="34" charset="0"/>
              </a:rPr>
              <a:t>including the necessary legislative and regulatory framework, to support the growth of the Islamic Economy. This is done through 7 key strategic pillars:</a:t>
            </a:r>
            <a:endParaRPr kumimoji="0" lang="en-US" sz="2000" b="0" i="0" u="none" strike="noStrike" kern="1200" cap="none" spc="0" normalizeH="0" baseline="0" noProof="0" dirty="0">
              <a:ln>
                <a:noFill/>
              </a:ln>
              <a:solidFill>
                <a:schemeClr val="tx1">
                  <a:tint val="75000"/>
                </a:schemeClr>
              </a:solidFill>
              <a:effectLst/>
              <a:uLnTx/>
              <a:uFillTx/>
              <a:latin typeface="Georgia" pitchFamily="18" charset="0"/>
              <a:cs typeface="Helvetica" panose="020B0604020202020204" pitchFamily="34" charset="0"/>
            </a:endParaRPr>
          </a:p>
        </p:txBody>
      </p:sp>
      <p:pic>
        <p:nvPicPr>
          <p:cNvPr id="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05777" y="2167618"/>
            <a:ext cx="7732446" cy="421004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TextBox 6"/>
          <p:cNvSpPr txBox="1"/>
          <p:nvPr/>
        </p:nvSpPr>
        <p:spPr>
          <a:xfrm>
            <a:off x="838200" y="3581400"/>
            <a:ext cx="990600" cy="1754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b="1" dirty="0" smtClean="0"/>
              <a:t>Regional Reference and Economic Engine of Islamic Finance and Microfinance </a:t>
            </a:r>
            <a:endParaRPr lang="en-US" sz="1200" b="1" dirty="0"/>
          </a:p>
        </p:txBody>
      </p:sp>
      <p:sp>
        <p:nvSpPr>
          <p:cNvPr id="8" name="TextBox 7"/>
          <p:cNvSpPr txBox="1"/>
          <p:nvPr/>
        </p:nvSpPr>
        <p:spPr>
          <a:xfrm>
            <a:off x="1905000" y="3581400"/>
            <a:ext cx="990600" cy="1200329"/>
          </a:xfrm>
          <a:prstGeom prst="rect">
            <a:avLst/>
          </a:prstGeom>
          <a:solidFill>
            <a:srgbClr val="99CC00"/>
          </a:solidFill>
          <a:ln>
            <a:noFill/>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1200" b="1" dirty="0" smtClean="0"/>
              <a:t>Trusted Name and Network for the Halal  Industry and Service </a:t>
            </a:r>
            <a:endParaRPr lang="en-US" sz="1200" b="1" dirty="0"/>
          </a:p>
        </p:txBody>
      </p:sp>
      <p:sp>
        <p:nvSpPr>
          <p:cNvPr id="9" name="TextBox 8"/>
          <p:cNvSpPr txBox="1"/>
          <p:nvPr/>
        </p:nvSpPr>
        <p:spPr>
          <a:xfrm>
            <a:off x="2971800" y="3581400"/>
            <a:ext cx="990600" cy="1015663"/>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1200" b="1" dirty="0" smtClean="0"/>
              <a:t>Destination of Choice in EAC Halal Tourism and Travel Point </a:t>
            </a:r>
            <a:endParaRPr lang="en-US" sz="1200" b="1" dirty="0"/>
          </a:p>
        </p:txBody>
      </p:sp>
      <p:sp>
        <p:nvSpPr>
          <p:cNvPr id="10" name="TextBox 9"/>
          <p:cNvSpPr txBox="1"/>
          <p:nvPr/>
        </p:nvSpPr>
        <p:spPr>
          <a:xfrm>
            <a:off x="6248400" y="3581400"/>
            <a:ext cx="990600" cy="175432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b="1" dirty="0" smtClean="0"/>
              <a:t>Regional Network of Information and Education on the Islamic Economy</a:t>
            </a:r>
          </a:p>
          <a:p>
            <a:pPr algn="ctr"/>
            <a:r>
              <a:rPr lang="en-US" sz="1200" b="1" dirty="0" smtClean="0"/>
              <a:t> </a:t>
            </a:r>
            <a:endParaRPr lang="en-US" sz="1200" b="1" dirty="0"/>
          </a:p>
        </p:txBody>
      </p:sp>
      <p:sp>
        <p:nvSpPr>
          <p:cNvPr id="11" name="TextBox 10"/>
          <p:cNvSpPr txBox="1"/>
          <p:nvPr/>
        </p:nvSpPr>
        <p:spPr>
          <a:xfrm>
            <a:off x="4038600" y="3581400"/>
            <a:ext cx="990600" cy="1015663"/>
          </a:xfrm>
          <a:prstGeom prst="rect">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b="1" dirty="0" smtClean="0"/>
              <a:t>Regional Pioneer of the Islamic Digital Economy </a:t>
            </a:r>
            <a:endParaRPr lang="en-US" sz="1200" b="1" dirty="0"/>
          </a:p>
        </p:txBody>
      </p:sp>
      <p:sp>
        <p:nvSpPr>
          <p:cNvPr id="12" name="TextBox 11"/>
          <p:cNvSpPr txBox="1"/>
          <p:nvPr/>
        </p:nvSpPr>
        <p:spPr>
          <a:xfrm>
            <a:off x="5181600" y="3581400"/>
            <a:ext cx="990600" cy="1384995"/>
          </a:xfrm>
          <a:prstGeom prst="rect">
            <a:avLst/>
          </a:prstGeom>
          <a:solidFill>
            <a:srgbClr val="B6569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b="1" dirty="0" smtClean="0"/>
              <a:t>Regional Reference and Centre for Islamic Fashion, Arts and Design </a:t>
            </a:r>
            <a:endParaRPr lang="en-US" sz="1200" b="1" dirty="0"/>
          </a:p>
        </p:txBody>
      </p:sp>
      <p:sp>
        <p:nvSpPr>
          <p:cNvPr id="13" name="TextBox 12"/>
          <p:cNvSpPr txBox="1"/>
          <p:nvPr/>
        </p:nvSpPr>
        <p:spPr>
          <a:xfrm>
            <a:off x="7315200" y="3581400"/>
            <a:ext cx="990600" cy="1754326"/>
          </a:xfrm>
          <a:prstGeom prst="rect">
            <a:avLst/>
          </a:prstGeom>
          <a:solidFill>
            <a:srgbClr val="997C7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b="1" dirty="0" smtClean="0"/>
              <a:t>Regional Reference and Economic Centre of Islamic Standards and Recognition  </a:t>
            </a:r>
            <a:endParaRPr lang="en-US" sz="1200" b="1" dirty="0"/>
          </a:p>
        </p:txBody>
      </p:sp>
      <p:sp>
        <p:nvSpPr>
          <p:cNvPr id="14" name="Slide Number Placeholder 13"/>
          <p:cNvSpPr>
            <a:spLocks noGrp="1"/>
          </p:cNvSpPr>
          <p:nvPr>
            <p:ph type="sldNum" sz="quarter" idx="12"/>
          </p:nvPr>
        </p:nvSpPr>
        <p:spPr/>
        <p:txBody>
          <a:bodyPr/>
          <a:lstStyle/>
          <a:p>
            <a:fld id="{47A26461-8D2D-4ADB-A900-471D92B69CA8}"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Remark </a:t>
            </a:r>
            <a:endParaRPr lang="en-US" dirty="0"/>
          </a:p>
        </p:txBody>
      </p:sp>
      <p:sp>
        <p:nvSpPr>
          <p:cNvPr id="3" name="Content Placeholder 2"/>
          <p:cNvSpPr>
            <a:spLocks noGrp="1"/>
          </p:cNvSpPr>
          <p:nvPr>
            <p:ph idx="1"/>
          </p:nvPr>
        </p:nvSpPr>
        <p:spPr>
          <a:xfrm>
            <a:off x="457200" y="1143000"/>
            <a:ext cx="8229600" cy="4983163"/>
          </a:xfrm>
        </p:spPr>
        <p:txBody>
          <a:bodyPr>
            <a:normAutofit fontScale="77500" lnSpcReduction="20000"/>
          </a:bodyPr>
          <a:lstStyle/>
          <a:p>
            <a:r>
              <a:rPr lang="en-MY" b="0" dirty="0" smtClean="0">
                <a:solidFill>
                  <a:srgbClr val="002060"/>
                </a:solidFill>
                <a:latin typeface="Arial" panose="020B0604020202020204" pitchFamily="34" charset="0"/>
                <a:cs typeface="Arial" panose="020B0604020202020204" pitchFamily="34" charset="0"/>
              </a:rPr>
              <a:t>Islamic social mechanism  - an effective tool to ameliorate poverty and provide the poor with the opportunity to live in dignity. </a:t>
            </a:r>
            <a:br>
              <a:rPr lang="en-MY" b="0" dirty="0" smtClean="0">
                <a:solidFill>
                  <a:srgbClr val="002060"/>
                </a:solidFill>
                <a:latin typeface="Arial" panose="020B0604020202020204" pitchFamily="34" charset="0"/>
                <a:cs typeface="Arial" panose="020B0604020202020204" pitchFamily="34" charset="0"/>
              </a:rPr>
            </a:br>
            <a:r>
              <a:rPr lang="en-MY" b="0" dirty="0" smtClean="0">
                <a:solidFill>
                  <a:srgbClr val="002060"/>
                </a:solidFill>
                <a:latin typeface="Arial" panose="020B0604020202020204" pitchFamily="34" charset="0"/>
                <a:cs typeface="Arial" panose="020B0604020202020204" pitchFamily="34" charset="0"/>
              </a:rPr>
              <a:t/>
            </a:r>
            <a:br>
              <a:rPr lang="en-MY" b="0" dirty="0" smtClean="0">
                <a:solidFill>
                  <a:srgbClr val="002060"/>
                </a:solidFill>
                <a:latin typeface="Arial" panose="020B0604020202020204" pitchFamily="34" charset="0"/>
                <a:cs typeface="Arial" panose="020B0604020202020204" pitchFamily="34" charset="0"/>
              </a:rPr>
            </a:br>
            <a:r>
              <a:rPr lang="en-MY" b="0" dirty="0" smtClean="0">
                <a:solidFill>
                  <a:srgbClr val="002060"/>
                </a:solidFill>
                <a:latin typeface="Arial" panose="020B0604020202020204" pitchFamily="34" charset="0"/>
                <a:cs typeface="Arial" panose="020B0604020202020204" pitchFamily="34" charset="0"/>
              </a:rPr>
              <a:t>There is a need for collaboration with government and other private entities  to  provide safety net to the entrepreneurs in the society in line with the principle of </a:t>
            </a:r>
            <a:r>
              <a:rPr lang="en-MY" b="0" dirty="0" err="1" smtClean="0">
                <a:solidFill>
                  <a:srgbClr val="002060"/>
                </a:solidFill>
                <a:latin typeface="Arial" panose="020B0604020202020204" pitchFamily="34" charset="0"/>
                <a:cs typeface="Arial" panose="020B0604020202020204" pitchFamily="34" charset="0"/>
              </a:rPr>
              <a:t>Shari’ah</a:t>
            </a:r>
            <a:r>
              <a:rPr lang="en-MY" b="0" dirty="0" smtClean="0">
                <a:solidFill>
                  <a:srgbClr val="002060"/>
                </a:solidFill>
                <a:latin typeface="Arial" panose="020B0604020202020204" pitchFamily="34" charset="0"/>
                <a:cs typeface="Arial" panose="020B0604020202020204" pitchFamily="34" charset="0"/>
              </a:rPr>
              <a:t>.   (Good Support from TIRA &amp; BOT)</a:t>
            </a:r>
            <a:r>
              <a:rPr lang="en-US" b="0" dirty="0" smtClean="0">
                <a:solidFill>
                  <a:srgbClr val="002060"/>
                </a:solidFill>
                <a:latin typeface="Arial" panose="020B0604020202020204" pitchFamily="34" charset="0"/>
                <a:ea typeface="Lato"/>
                <a:cs typeface="Arial" panose="020B0604020202020204" pitchFamily="34" charset="0"/>
                <a:sym typeface="Lato"/>
              </a:rPr>
              <a:t/>
            </a:r>
            <a:br>
              <a:rPr lang="en-US" b="0" dirty="0" smtClean="0">
                <a:solidFill>
                  <a:srgbClr val="002060"/>
                </a:solidFill>
                <a:latin typeface="Arial" panose="020B0604020202020204" pitchFamily="34" charset="0"/>
                <a:ea typeface="Lato"/>
                <a:cs typeface="Arial" panose="020B0604020202020204" pitchFamily="34" charset="0"/>
                <a:sym typeface="Lato"/>
              </a:rPr>
            </a:br>
            <a:r>
              <a:rPr lang="en-US" b="0" dirty="0" smtClean="0">
                <a:solidFill>
                  <a:srgbClr val="002060"/>
                </a:solidFill>
                <a:latin typeface="Arial" panose="020B0604020202020204" pitchFamily="34" charset="0"/>
                <a:ea typeface="Lato"/>
                <a:cs typeface="Arial" panose="020B0604020202020204" pitchFamily="34" charset="0"/>
                <a:sym typeface="Lato"/>
              </a:rPr>
              <a:t/>
            </a:r>
            <a:br>
              <a:rPr lang="en-US" b="0" dirty="0" smtClean="0">
                <a:solidFill>
                  <a:srgbClr val="002060"/>
                </a:solidFill>
                <a:latin typeface="Arial" panose="020B0604020202020204" pitchFamily="34" charset="0"/>
                <a:ea typeface="Lato"/>
                <a:cs typeface="Arial" panose="020B0604020202020204" pitchFamily="34" charset="0"/>
                <a:sym typeface="Lato"/>
              </a:rPr>
            </a:br>
            <a:r>
              <a:rPr lang="en-MY" b="0" dirty="0" smtClean="0">
                <a:solidFill>
                  <a:srgbClr val="002060"/>
                </a:solidFill>
                <a:latin typeface="Arial" panose="020B0604020202020204" pitchFamily="34" charset="0"/>
                <a:ea typeface="Lato"/>
                <a:cs typeface="Arial" panose="020B0604020202020204" pitchFamily="34" charset="0"/>
                <a:sym typeface="Lato"/>
              </a:rPr>
              <a:t>A very essential approach to address these challenges is to institutionalize the third sector. </a:t>
            </a:r>
            <a:r>
              <a:rPr lang="en-US" b="0" dirty="0" smtClean="0">
                <a:solidFill>
                  <a:srgbClr val="002060"/>
                </a:solidFill>
                <a:latin typeface="Arial" panose="020B0604020202020204" pitchFamily="34" charset="0"/>
                <a:ea typeface="Lato"/>
                <a:cs typeface="Arial" panose="020B0604020202020204" pitchFamily="34" charset="0"/>
                <a:sym typeface="Lato"/>
              </a:rPr>
              <a:t/>
            </a:r>
            <a:br>
              <a:rPr lang="en-US" b="0" dirty="0" smtClean="0">
                <a:solidFill>
                  <a:srgbClr val="002060"/>
                </a:solidFill>
                <a:latin typeface="Arial" panose="020B0604020202020204" pitchFamily="34" charset="0"/>
                <a:ea typeface="Lato"/>
                <a:cs typeface="Arial" panose="020B0604020202020204" pitchFamily="34" charset="0"/>
                <a:sym typeface="Lato"/>
              </a:rPr>
            </a:br>
            <a:r>
              <a:rPr lang="en-US" b="0" dirty="0" smtClean="0">
                <a:solidFill>
                  <a:srgbClr val="002060"/>
                </a:solidFill>
                <a:latin typeface="Arial" panose="020B0604020202020204" pitchFamily="34" charset="0"/>
                <a:ea typeface="Lato"/>
                <a:cs typeface="Arial" panose="020B0604020202020204" pitchFamily="34" charset="0"/>
                <a:sym typeface="Lato"/>
              </a:rPr>
              <a:t/>
            </a:r>
            <a:br>
              <a:rPr lang="en-US" b="0" dirty="0" smtClean="0">
                <a:solidFill>
                  <a:srgbClr val="002060"/>
                </a:solidFill>
                <a:latin typeface="Arial" panose="020B0604020202020204" pitchFamily="34" charset="0"/>
                <a:ea typeface="Lato"/>
                <a:cs typeface="Arial" panose="020B0604020202020204" pitchFamily="34" charset="0"/>
                <a:sym typeface="Lato"/>
              </a:rPr>
            </a:br>
            <a:r>
              <a:rPr lang="en-MY" b="0" dirty="0" smtClean="0">
                <a:solidFill>
                  <a:srgbClr val="002060"/>
                </a:solidFill>
                <a:latin typeface="Arial" panose="020B0604020202020204" pitchFamily="34" charset="0"/>
                <a:cs typeface="Arial" panose="020B0604020202020204" pitchFamily="34" charset="0"/>
              </a:rPr>
              <a:t>Islamic social enterprise can tap into the potential of Islamic social finance and ensure the sustainability of social entrepreneur.</a:t>
            </a:r>
            <a:br>
              <a:rPr lang="en-MY" b="0" dirty="0" smtClean="0">
                <a:solidFill>
                  <a:srgbClr val="002060"/>
                </a:solidFill>
                <a:latin typeface="Arial" panose="020B0604020202020204" pitchFamily="34" charset="0"/>
                <a:cs typeface="Arial" panose="020B0604020202020204" pitchFamily="34" charset="0"/>
              </a:rPr>
            </a:br>
            <a:endParaRPr lang="en-US" dirty="0"/>
          </a:p>
        </p:txBody>
      </p:sp>
      <p:sp>
        <p:nvSpPr>
          <p:cNvPr id="4" name="Slide Number Placeholder 3"/>
          <p:cNvSpPr>
            <a:spLocks noGrp="1"/>
          </p:cNvSpPr>
          <p:nvPr>
            <p:ph type="sldNum" sz="quarter" idx="12"/>
          </p:nvPr>
        </p:nvSpPr>
        <p:spPr/>
        <p:txBody>
          <a:bodyPr/>
          <a:lstStyle/>
          <a:p>
            <a:fld id="{47A26461-8D2D-4ADB-A900-471D92B69CA8}"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Sum Up </a:t>
            </a:r>
            <a:endParaRPr lang="en-US" dirty="0"/>
          </a:p>
        </p:txBody>
      </p:sp>
      <p:sp>
        <p:nvSpPr>
          <p:cNvPr id="3" name="Content Placeholder 2"/>
          <p:cNvSpPr>
            <a:spLocks noGrp="1"/>
          </p:cNvSpPr>
          <p:nvPr>
            <p:ph idx="1"/>
          </p:nvPr>
        </p:nvSpPr>
        <p:spPr/>
        <p:txBody>
          <a:bodyPr>
            <a:normAutofit lnSpcReduction="10000"/>
          </a:bodyPr>
          <a:lstStyle/>
          <a:p>
            <a:pPr>
              <a:buNone/>
            </a:pPr>
            <a:r>
              <a:rPr lang="en" dirty="0" smtClean="0">
                <a:effectLst>
                  <a:outerShdw blurRad="38100" dist="38100" dir="2700000" algn="tl">
                    <a:srgbClr val="000000">
                      <a:alpha val="43137"/>
                    </a:srgbClr>
                  </a:outerShdw>
                </a:effectLst>
              </a:rPr>
              <a:t>ISLAMIC SOCIAL FINANCE</a:t>
            </a:r>
            <a:endParaRPr lang="en"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 dirty="0" smtClean="0">
                <a:solidFill>
                  <a:srgbClr val="002060"/>
                </a:solidFill>
                <a:latin typeface="Arial" panose="020B0604020202020204" pitchFamily="34" charset="0"/>
                <a:cs typeface="Arial" panose="020B0604020202020204" pitchFamily="34" charset="0"/>
              </a:rPr>
              <a:t>is </a:t>
            </a:r>
            <a:r>
              <a:rPr lang="en" dirty="0">
                <a:solidFill>
                  <a:srgbClr val="002060"/>
                </a:solidFill>
                <a:latin typeface="Arial" panose="020B0604020202020204" pitchFamily="34" charset="0"/>
                <a:cs typeface="Arial" panose="020B0604020202020204" pitchFamily="34" charset="0"/>
              </a:rPr>
              <a:t>borderless. Let us break the barriers to build strong Islamic Social </a:t>
            </a:r>
            <a:r>
              <a:rPr lang="en" dirty="0" smtClean="0">
                <a:solidFill>
                  <a:srgbClr val="002060"/>
                </a:solidFill>
                <a:latin typeface="Arial" panose="020B0604020202020204" pitchFamily="34" charset="0"/>
                <a:cs typeface="Arial" panose="020B0604020202020204" pitchFamily="34" charset="0"/>
              </a:rPr>
              <a:t>Enterprise</a:t>
            </a:r>
          </a:p>
          <a:p>
            <a:r>
              <a:rPr lang="en" dirty="0" smtClean="0">
                <a:solidFill>
                  <a:srgbClr val="002060"/>
                </a:solidFill>
                <a:latin typeface="Arial" panose="020B0604020202020204" pitchFamily="34" charset="0"/>
                <a:cs typeface="Arial" panose="020B0604020202020204" pitchFamily="34" charset="0"/>
              </a:rPr>
              <a:t>The Need of </a:t>
            </a:r>
          </a:p>
          <a:p>
            <a:pPr lvl="1"/>
            <a:r>
              <a:rPr lang="en" dirty="0" smtClean="0">
                <a:solidFill>
                  <a:srgbClr val="002060"/>
                </a:solidFill>
                <a:latin typeface="Arial" panose="020B0604020202020204" pitchFamily="34" charset="0"/>
                <a:cs typeface="Arial" panose="020B0604020202020204" pitchFamily="34" charset="0"/>
              </a:rPr>
              <a:t>International Islamic Microfinance Support</a:t>
            </a:r>
          </a:p>
          <a:p>
            <a:pPr lvl="1"/>
            <a:r>
              <a:rPr lang="en" dirty="0" smtClean="0">
                <a:solidFill>
                  <a:srgbClr val="002060"/>
                </a:solidFill>
                <a:latin typeface="Arial" panose="020B0604020202020204" pitchFamily="34" charset="0"/>
                <a:cs typeface="Arial" panose="020B0604020202020204" pitchFamily="34" charset="0"/>
              </a:rPr>
              <a:t>Waqf and Zakat to suppot as well as </a:t>
            </a:r>
          </a:p>
          <a:p>
            <a:pPr lvl="1"/>
            <a:r>
              <a:rPr lang="en" dirty="0" smtClean="0">
                <a:solidFill>
                  <a:srgbClr val="002060"/>
                </a:solidFill>
                <a:latin typeface="Arial" panose="020B0604020202020204" pitchFamily="34" charset="0"/>
                <a:cs typeface="Arial" panose="020B0604020202020204" pitchFamily="34" charset="0"/>
              </a:rPr>
              <a:t>Micro-takaful </a:t>
            </a:r>
          </a:p>
          <a:p>
            <a:r>
              <a:rPr lang="en" dirty="0" smtClean="0">
                <a:solidFill>
                  <a:srgbClr val="002060"/>
                </a:solidFill>
                <a:latin typeface="Arial" panose="020B0604020202020204" pitchFamily="34" charset="0"/>
                <a:cs typeface="Arial" panose="020B0604020202020204" pitchFamily="34" charset="0"/>
              </a:rPr>
              <a:t>We need Consultancy and Investors on Above </a:t>
            </a:r>
          </a:p>
          <a:p>
            <a:endParaRPr lang="en-US" dirty="0"/>
          </a:p>
        </p:txBody>
      </p:sp>
      <p:sp>
        <p:nvSpPr>
          <p:cNvPr id="4" name="Slide Number Placeholder 3"/>
          <p:cNvSpPr>
            <a:spLocks noGrp="1"/>
          </p:cNvSpPr>
          <p:nvPr>
            <p:ph type="sldNum" sz="quarter" idx="12"/>
          </p:nvPr>
        </p:nvSpPr>
        <p:spPr/>
        <p:txBody>
          <a:bodyPr/>
          <a:lstStyle/>
          <a:p>
            <a:fld id="{47A26461-8D2D-4ADB-A900-471D92B69CA8}"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4800600"/>
          </a:xfrm>
          <a:solidFill>
            <a:srgbClr val="92D050"/>
          </a:solidFill>
        </p:spPr>
        <p:txBody>
          <a:bodyPr>
            <a:normAutofit fontScale="85000" lnSpcReduction="20000"/>
          </a:bodyPr>
          <a:lstStyle/>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Thanks for your Time </a:t>
            </a:r>
          </a:p>
          <a:p>
            <a:pPr algn="ctr"/>
            <a:endParaRPr lang="en-US" dirty="0" smtClean="0"/>
          </a:p>
          <a:p>
            <a:pPr algn="ctr"/>
            <a:r>
              <a:rPr lang="en-US" b="1" dirty="0" smtClean="0"/>
              <a:t>SELEMAN ABDALLAH </a:t>
            </a:r>
            <a:r>
              <a:rPr lang="en-US" dirty="0" smtClean="0"/>
              <a:t>–PMO &amp; ME Consultant </a:t>
            </a:r>
          </a:p>
          <a:p>
            <a:pPr algn="ctr"/>
            <a:r>
              <a:rPr lang="en-US" dirty="0" smtClean="0">
                <a:hlinkClick r:id="rId2"/>
              </a:rPr>
              <a:t>www.spmconsultingtz.com</a:t>
            </a:r>
            <a:r>
              <a:rPr lang="en-US" dirty="0" smtClean="0"/>
              <a:t> </a:t>
            </a:r>
          </a:p>
          <a:p>
            <a:pPr algn="ctr"/>
            <a:endParaRPr lang="en-US" dirty="0" smtClean="0"/>
          </a:p>
          <a:p>
            <a:pPr algn="ctr"/>
            <a:r>
              <a:rPr lang="en-US" dirty="0" smtClean="0"/>
              <a:t>Founder of Halal Projects Ambassadors (EA)</a:t>
            </a:r>
          </a:p>
          <a:p>
            <a:pPr algn="ctr"/>
            <a:r>
              <a:rPr lang="en-US" dirty="0" smtClean="0">
                <a:hlinkClick r:id="rId3"/>
              </a:rPr>
              <a:t>www.halalprojects.com</a:t>
            </a:r>
            <a:r>
              <a:rPr lang="en-US" dirty="0" smtClean="0"/>
              <a:t> </a:t>
            </a:r>
          </a:p>
          <a:p>
            <a:pPr algn="ctr"/>
            <a:endParaRPr lang="en-US" dirty="0" smtClean="0"/>
          </a:p>
          <a:p>
            <a:pPr algn="ctr"/>
            <a:r>
              <a:rPr lang="en-US" dirty="0" smtClean="0"/>
              <a:t>+255712008227</a:t>
            </a:r>
          </a:p>
          <a:p>
            <a:pPr algn="ctr"/>
            <a:r>
              <a:rPr lang="en-US" dirty="0" smtClean="0">
                <a:hlinkClick r:id="rId4"/>
              </a:rPr>
              <a:t>seleman@spmconsultingtz.com</a:t>
            </a:r>
            <a:endParaRPr lang="en-US" dirty="0" smtClean="0"/>
          </a:p>
          <a:p>
            <a:pPr algn="ctr"/>
            <a:r>
              <a:rPr lang="en-US" dirty="0" smtClean="0">
                <a:hlinkClick r:id="rId5"/>
              </a:rPr>
              <a:t>halalprojectstz@gmail.com</a:t>
            </a:r>
            <a:r>
              <a:rPr lang="en-US" dirty="0" smtClean="0"/>
              <a:t> </a:t>
            </a:r>
            <a:endParaRPr lang="en-US" dirty="0"/>
          </a:p>
        </p:txBody>
      </p:sp>
      <p:sp>
        <p:nvSpPr>
          <p:cNvPr id="4" name="Slide Number Placeholder 3"/>
          <p:cNvSpPr>
            <a:spLocks noGrp="1"/>
          </p:cNvSpPr>
          <p:nvPr>
            <p:ph type="sldNum" sz="quarter" idx="12"/>
          </p:nvPr>
        </p:nvSpPr>
        <p:spPr/>
        <p:txBody>
          <a:bodyPr/>
          <a:lstStyle/>
          <a:p>
            <a:fld id="{47A26461-8D2D-4ADB-A900-471D92B69CA8}"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Islamic Institutions and Instruments:</a:t>
            </a:r>
            <a:endParaRPr lang="en-US" dirty="0"/>
          </a:p>
        </p:txBody>
      </p:sp>
      <p:sp>
        <p:nvSpPr>
          <p:cNvPr id="3" name="Content Placeholder 2"/>
          <p:cNvSpPr>
            <a:spLocks noGrp="1"/>
          </p:cNvSpPr>
          <p:nvPr>
            <p:ph idx="1"/>
          </p:nvPr>
        </p:nvSpPr>
        <p:spPr/>
        <p:txBody>
          <a:bodyPr>
            <a:normAutofit/>
          </a:bodyPr>
          <a:lstStyle/>
          <a:p>
            <a:pPr marL="571500" indent="-571500">
              <a:buFont typeface="+mj-lt"/>
              <a:buAutoNum type="romanLcPeriod"/>
            </a:pPr>
            <a:r>
              <a:rPr lang="en-US" dirty="0" smtClean="0"/>
              <a:t>Elimination of </a:t>
            </a:r>
            <a:r>
              <a:rPr lang="en-US" dirty="0" err="1" smtClean="0"/>
              <a:t>Riba</a:t>
            </a:r>
            <a:r>
              <a:rPr lang="en-US" dirty="0" smtClean="0"/>
              <a:t>; and Business Based</a:t>
            </a:r>
          </a:p>
          <a:p>
            <a:pPr marL="571500" indent="-571500">
              <a:buFont typeface="+mj-lt"/>
              <a:buAutoNum type="romanLcPeriod"/>
            </a:pPr>
            <a:r>
              <a:rPr lang="en-US" dirty="0" smtClean="0"/>
              <a:t>Contract Based </a:t>
            </a:r>
          </a:p>
          <a:p>
            <a:pPr marL="571500" indent="-571500">
              <a:buFont typeface="+mj-lt"/>
              <a:buAutoNum type="romanLcPeriod"/>
            </a:pPr>
            <a:r>
              <a:rPr lang="en-US" dirty="0" smtClean="0"/>
              <a:t>Halal Based </a:t>
            </a:r>
          </a:p>
          <a:p>
            <a:pPr marL="571500" indent="-571500">
              <a:buFont typeface="+mj-lt"/>
              <a:buAutoNum type="romanLcPeriod"/>
            </a:pPr>
            <a:endParaRPr lang="en-US" dirty="0" smtClean="0"/>
          </a:p>
          <a:p>
            <a:endParaRPr lang="en-US" dirty="0"/>
          </a:p>
        </p:txBody>
      </p:sp>
      <p:sp>
        <p:nvSpPr>
          <p:cNvPr id="4" name="Slide Number Placeholder 3"/>
          <p:cNvSpPr>
            <a:spLocks noGrp="1"/>
          </p:cNvSpPr>
          <p:nvPr>
            <p:ph type="sldNum" sz="quarter" idx="12"/>
          </p:nvPr>
        </p:nvSpPr>
        <p:spPr/>
        <p:txBody>
          <a:bodyPr/>
          <a:lstStyle/>
          <a:p>
            <a:fld id="{47A26461-8D2D-4ADB-A900-471D92B69CA8}"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71500" indent="-571500">
              <a:buFont typeface="+mj-lt"/>
              <a:buAutoNum type="romanLcPeriod"/>
            </a:pPr>
            <a:r>
              <a:rPr lang="en-US" dirty="0" smtClean="0"/>
              <a:t>Islamic financial system; </a:t>
            </a:r>
          </a:p>
          <a:p>
            <a:pPr marL="971550" lvl="1" indent="-571500"/>
            <a:r>
              <a:rPr lang="en-US" dirty="0" smtClean="0"/>
              <a:t>Banking and </a:t>
            </a:r>
          </a:p>
          <a:p>
            <a:pPr marL="971550" lvl="1" indent="-571500"/>
            <a:r>
              <a:rPr lang="en-US" dirty="0" smtClean="0"/>
              <a:t>Microfinance </a:t>
            </a:r>
          </a:p>
          <a:p>
            <a:pPr marL="571500" indent="-571500">
              <a:buFont typeface="+mj-lt"/>
              <a:buAutoNum type="romanLcPeriod"/>
            </a:pPr>
            <a:r>
              <a:rPr lang="en-US" dirty="0" smtClean="0"/>
              <a:t> </a:t>
            </a:r>
            <a:r>
              <a:rPr lang="en-US" i="1" dirty="0" err="1" smtClean="0"/>
              <a:t>Zakah</a:t>
            </a:r>
            <a:r>
              <a:rPr lang="en-US" i="1" dirty="0" smtClean="0"/>
              <a:t> and </a:t>
            </a:r>
            <a:r>
              <a:rPr lang="en-US" i="1" dirty="0" err="1" smtClean="0"/>
              <a:t>Sadak</a:t>
            </a:r>
            <a:r>
              <a:rPr lang="en-US" dirty="0" smtClean="0"/>
              <a:t>;</a:t>
            </a:r>
          </a:p>
          <a:p>
            <a:pPr marL="571500" indent="-571500">
              <a:buFont typeface="+mj-lt"/>
              <a:buAutoNum type="romanLcPeriod"/>
            </a:pPr>
            <a:r>
              <a:rPr lang="en-US" dirty="0" smtClean="0"/>
              <a:t> </a:t>
            </a:r>
            <a:r>
              <a:rPr lang="en-US" i="1" dirty="0" err="1" smtClean="0"/>
              <a:t>Awqaf</a:t>
            </a:r>
            <a:r>
              <a:rPr lang="en-US" i="1" dirty="0" smtClean="0"/>
              <a:t>  and Amana </a:t>
            </a:r>
            <a:r>
              <a:rPr lang="en-US" dirty="0" smtClean="0"/>
              <a:t>system</a:t>
            </a:r>
          </a:p>
          <a:p>
            <a:pPr marL="571500" indent="-571500">
              <a:buFont typeface="+mj-lt"/>
              <a:buAutoNum type="romanLcPeriod"/>
            </a:pPr>
            <a:r>
              <a:rPr lang="en-US" i="1" dirty="0" smtClean="0"/>
              <a:t>Takaful;</a:t>
            </a:r>
          </a:p>
          <a:p>
            <a:endParaRPr lang="en-US" dirty="0"/>
          </a:p>
        </p:txBody>
      </p:sp>
      <p:sp>
        <p:nvSpPr>
          <p:cNvPr id="4" name="Slide Number Placeholder 3"/>
          <p:cNvSpPr>
            <a:spLocks noGrp="1"/>
          </p:cNvSpPr>
          <p:nvPr>
            <p:ph type="sldNum" sz="quarter" idx="12"/>
          </p:nvPr>
        </p:nvSpPr>
        <p:spPr/>
        <p:txBody>
          <a:bodyPr/>
          <a:lstStyle/>
          <a:p>
            <a:fld id="{47A26461-8D2D-4ADB-A900-471D92B69CA8}"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main principle that has governed Islamic Economy  is fiscal discipline, trust, efficiency in public expenditure, and avoidance of waste and </a:t>
            </a:r>
            <a:r>
              <a:rPr lang="en-US" dirty="0" err="1" smtClean="0"/>
              <a:t>haram</a:t>
            </a:r>
            <a:r>
              <a:rPr lang="en-US" dirty="0" smtClean="0"/>
              <a:t> (harmful)</a:t>
            </a:r>
          </a:p>
          <a:p>
            <a:endParaRPr lang="en-US" dirty="0" smtClean="0"/>
          </a:p>
          <a:p>
            <a:r>
              <a:rPr lang="en-US" dirty="0" smtClean="0"/>
              <a:t>This is the need and wants of </a:t>
            </a:r>
            <a:r>
              <a:rPr lang="en-US" smtClean="0"/>
              <a:t>every humanity </a:t>
            </a:r>
            <a:endParaRPr lang="en-US" dirty="0"/>
          </a:p>
        </p:txBody>
      </p:sp>
      <p:sp>
        <p:nvSpPr>
          <p:cNvPr id="4" name="Slide Number Placeholder 3"/>
          <p:cNvSpPr>
            <a:spLocks noGrp="1"/>
          </p:cNvSpPr>
          <p:nvPr>
            <p:ph type="sldNum" sz="quarter" idx="12"/>
          </p:nvPr>
        </p:nvSpPr>
        <p:spPr/>
        <p:txBody>
          <a:bodyPr/>
          <a:lstStyle/>
          <a:p>
            <a:fld id="{47A26461-8D2D-4ADB-A900-471D92B69CA8}"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a:spLocks noGrp="1"/>
          </p:cNvSpPr>
          <p:nvPr>
            <p:ph idx="1"/>
          </p:nvPr>
        </p:nvSpPr>
        <p:spPr>
          <a:xfrm>
            <a:off x="685800" y="304800"/>
            <a:ext cx="7772401" cy="802080"/>
          </a:xfrm>
        </p:spPr>
        <p:txBody>
          <a:bodyPr>
            <a:noAutofit/>
          </a:bodyPr>
          <a:lstStyle/>
          <a:p>
            <a:pPr marL="0" indent="0" algn="ctr">
              <a:buNone/>
            </a:pPr>
            <a:r>
              <a:rPr lang="en-US" dirty="0"/>
              <a:t>GLOBAL ISLAMIC ECONOMY </a:t>
            </a:r>
            <a:r>
              <a:rPr lang="en-US" dirty="0" smtClean="0"/>
              <a:t>OVERVIEW</a:t>
            </a:r>
            <a:endParaRPr lang="en-US" dirty="0"/>
          </a:p>
        </p:txBody>
      </p:sp>
      <p:pic>
        <p:nvPicPr>
          <p:cNvPr id="8" name="Picture 8" descr="http://upload.wikimedia.org/wikipedia/commons/1/10/OIC_Member_States.png"/>
          <p:cNvPicPr>
            <a:picLocks noChangeArrowheads="1"/>
          </p:cNvPicPr>
          <p:nvPr/>
        </p:nvPicPr>
        <p:blipFill>
          <a:blip r:embed="rId3" cstate="email"/>
          <a:srcRect/>
          <a:stretch>
            <a:fillRect/>
          </a:stretch>
        </p:blipFill>
        <p:spPr bwMode="auto">
          <a:xfrm>
            <a:off x="2835192" y="1628775"/>
            <a:ext cx="3473616" cy="1462921"/>
          </a:xfrm>
          <a:prstGeom prst="rect">
            <a:avLst/>
          </a:prstGeom>
          <a:noFill/>
          <a:ln>
            <a:noFill/>
          </a:ln>
        </p:spPr>
      </p:pic>
      <p:sp>
        <p:nvSpPr>
          <p:cNvPr id="9" name="Rectangle 20"/>
          <p:cNvSpPr>
            <a:spLocks noChangeArrowheads="1"/>
          </p:cNvSpPr>
          <p:nvPr/>
        </p:nvSpPr>
        <p:spPr bwMode="auto">
          <a:xfrm>
            <a:off x="982175" y="1212417"/>
            <a:ext cx="7179650" cy="461665"/>
          </a:xfrm>
          <a:prstGeom prst="rect">
            <a:avLst/>
          </a:prstGeom>
          <a:noFill/>
          <a:ln w="9525">
            <a:noFill/>
            <a:miter lim="800000"/>
            <a:headEnd/>
            <a:tailEnd/>
          </a:ln>
        </p:spPr>
        <p:txBody>
          <a:bodyPr wrap="square">
            <a:spAutoFit/>
          </a:bodyPr>
          <a:lstStyle/>
          <a:p>
            <a:pPr algn="ctr"/>
            <a:r>
              <a:rPr lang="en-US" sz="2400" b="1" dirty="0">
                <a:solidFill>
                  <a:srgbClr val="680000"/>
                </a:solidFill>
                <a:cs typeface="Helvetica"/>
              </a:rPr>
              <a:t>ISLAMIC ECONOMIES </a:t>
            </a:r>
            <a:r>
              <a:rPr lang="en-US" sz="2400" b="1" dirty="0" smtClean="0">
                <a:solidFill>
                  <a:srgbClr val="680000"/>
                </a:solidFill>
                <a:cs typeface="Helvetica"/>
              </a:rPr>
              <a:t>– LARGE &amp; FAST </a:t>
            </a:r>
            <a:r>
              <a:rPr lang="en-US" sz="2400" b="1" dirty="0">
                <a:solidFill>
                  <a:srgbClr val="680000"/>
                </a:solidFill>
                <a:cs typeface="Helvetica"/>
              </a:rPr>
              <a:t>GROWING</a:t>
            </a:r>
          </a:p>
        </p:txBody>
      </p:sp>
      <p:sp>
        <p:nvSpPr>
          <p:cNvPr id="10" name="TextBox 9"/>
          <p:cNvSpPr txBox="1">
            <a:spLocks noChangeArrowheads="1"/>
          </p:cNvSpPr>
          <p:nvPr>
            <p:custDataLst>
              <p:tags r:id="rId1"/>
            </p:custDataLst>
          </p:nvPr>
        </p:nvSpPr>
        <p:spPr bwMode="auto">
          <a:xfrm>
            <a:off x="157162" y="3200400"/>
            <a:ext cx="8829676" cy="2819400"/>
          </a:xfrm>
          <a:prstGeom prst="rect">
            <a:avLst/>
          </a:prstGeom>
          <a:noFill/>
          <a:ln w="9525">
            <a:noFill/>
            <a:miter lim="800000"/>
            <a:headEnd/>
            <a:tailEnd/>
          </a:ln>
        </p:spPr>
        <p:txBody>
          <a:bodyPr wrap="square" numCol="2" spcCol="365760">
            <a:spAutoFit/>
          </a:bodyPr>
          <a:lstStyle/>
          <a:p>
            <a:pPr marL="166688" indent="-166688" algn="just">
              <a:spcAft>
                <a:spcPts val="600"/>
              </a:spcAft>
              <a:buFont typeface="Arial" charset="0"/>
              <a:buChar char="•"/>
            </a:pPr>
            <a:r>
              <a:rPr lang="en-US" sz="2400" dirty="0">
                <a:solidFill>
                  <a:schemeClr val="accent2">
                    <a:lumMod val="50000"/>
                  </a:schemeClr>
                </a:solidFill>
                <a:latin typeface="Helvetica"/>
                <a:cs typeface="Helvetica"/>
              </a:rPr>
              <a:t>The Islamic economies of the world represent more than $6.7 trillion in GDP</a:t>
            </a:r>
          </a:p>
          <a:p>
            <a:pPr marL="166688" indent="-166688" algn="just">
              <a:spcAft>
                <a:spcPts val="600"/>
              </a:spcAft>
              <a:buFont typeface="Arial" charset="0"/>
              <a:buChar char="•"/>
            </a:pPr>
            <a:r>
              <a:rPr lang="en-US" sz="2400" dirty="0">
                <a:solidFill>
                  <a:schemeClr val="accent2">
                    <a:lumMod val="50000"/>
                  </a:schemeClr>
                </a:solidFill>
                <a:latin typeface="Helvetica"/>
                <a:cs typeface="Helvetica"/>
              </a:rPr>
              <a:t>Some of the fastest-growing global economies that stretch from Indonesia in the east to Turkey in the west with the Arabian Gulf states at their </a:t>
            </a:r>
            <a:r>
              <a:rPr lang="en-US" sz="2400" dirty="0" err="1">
                <a:solidFill>
                  <a:schemeClr val="accent2">
                    <a:lumMod val="50000"/>
                  </a:schemeClr>
                </a:solidFill>
                <a:latin typeface="Helvetica"/>
                <a:cs typeface="Helvetica"/>
              </a:rPr>
              <a:t>centre</a:t>
            </a:r>
            <a:r>
              <a:rPr lang="en-US" sz="2400" dirty="0">
                <a:solidFill>
                  <a:schemeClr val="accent2">
                    <a:lumMod val="50000"/>
                  </a:schemeClr>
                </a:solidFill>
                <a:latin typeface="Helvetica"/>
                <a:cs typeface="Helvetica"/>
              </a:rPr>
              <a:t>.</a:t>
            </a:r>
          </a:p>
          <a:p>
            <a:pPr marL="166688" indent="-166688" algn="just">
              <a:spcAft>
                <a:spcPts val="600"/>
              </a:spcAft>
              <a:buFont typeface="Arial" charset="0"/>
              <a:buChar char="•"/>
            </a:pPr>
            <a:r>
              <a:rPr lang="en-US" sz="2400" dirty="0">
                <a:solidFill>
                  <a:schemeClr val="accent2">
                    <a:lumMod val="50000"/>
                  </a:schemeClr>
                </a:solidFill>
                <a:latin typeface="Helvetica"/>
                <a:cs typeface="Helvetica"/>
              </a:rPr>
              <a:t>Fast growing </a:t>
            </a:r>
            <a:r>
              <a:rPr lang="en-US" sz="2400" dirty="0" err="1">
                <a:solidFill>
                  <a:schemeClr val="accent2">
                    <a:lumMod val="50000"/>
                  </a:schemeClr>
                </a:solidFill>
                <a:latin typeface="Helvetica"/>
                <a:cs typeface="Helvetica"/>
              </a:rPr>
              <a:t>shari’a</a:t>
            </a:r>
            <a:r>
              <a:rPr lang="en-US" sz="2400" dirty="0">
                <a:solidFill>
                  <a:schemeClr val="accent2">
                    <a:lumMod val="50000"/>
                  </a:schemeClr>
                </a:solidFill>
                <a:latin typeface="Helvetica"/>
                <a:cs typeface="Helvetica"/>
              </a:rPr>
              <a:t> compliant investment, financing and trade</a:t>
            </a:r>
          </a:p>
          <a:p>
            <a:pPr marL="166688" indent="-166688" algn="just">
              <a:spcAft>
                <a:spcPts val="600"/>
              </a:spcAft>
              <a:buFont typeface="Arial" charset="0"/>
              <a:buChar char="•"/>
            </a:pPr>
            <a:r>
              <a:rPr lang="en-US" sz="2800" dirty="0">
                <a:solidFill>
                  <a:schemeClr val="accent2">
                    <a:lumMod val="50000"/>
                  </a:schemeClr>
                </a:solidFill>
                <a:latin typeface="Helvetica"/>
                <a:cs typeface="Helvetica"/>
              </a:rPr>
              <a:t>Islamic financial assets estimated at USD 1.66 trillion, and expected to double by 2019</a:t>
            </a:r>
          </a:p>
          <a:p>
            <a:pPr marL="166688" indent="-166688" algn="just">
              <a:spcAft>
                <a:spcPts val="600"/>
              </a:spcAft>
              <a:buFont typeface="Arial" charset="0"/>
              <a:buChar char="•"/>
            </a:pPr>
            <a:r>
              <a:rPr lang="en-US" sz="2800" dirty="0">
                <a:solidFill>
                  <a:schemeClr val="accent2">
                    <a:lumMod val="50000"/>
                  </a:schemeClr>
                </a:solidFill>
                <a:latin typeface="Helvetica"/>
                <a:cs typeface="Helvetica"/>
              </a:rPr>
              <a:t>1.7 billion Muslim population growing at twice the rate of the global population</a:t>
            </a:r>
          </a:p>
        </p:txBody>
      </p:sp>
      <p:sp>
        <p:nvSpPr>
          <p:cNvPr id="11" name="TextBox 10"/>
          <p:cNvSpPr txBox="1"/>
          <p:nvPr/>
        </p:nvSpPr>
        <p:spPr>
          <a:xfrm>
            <a:off x="2362200" y="6172200"/>
            <a:ext cx="4419600" cy="369332"/>
          </a:xfrm>
          <a:prstGeom prst="rect">
            <a:avLst/>
          </a:prstGeom>
          <a:noFill/>
        </p:spPr>
        <p:txBody>
          <a:bodyPr wrap="square" rtlCol="0">
            <a:spAutoFit/>
          </a:bodyPr>
          <a:lstStyle/>
          <a:p>
            <a:r>
              <a:rPr lang="en-US" dirty="0" smtClean="0"/>
              <a:t>Data by: DIEDC</a:t>
            </a:r>
            <a:endParaRPr lang="en-US" dirty="0"/>
          </a:p>
        </p:txBody>
      </p:sp>
      <p:sp>
        <p:nvSpPr>
          <p:cNvPr id="12" name="Slide Number Placeholder 11"/>
          <p:cNvSpPr>
            <a:spLocks noGrp="1"/>
          </p:cNvSpPr>
          <p:nvPr>
            <p:ph type="sldNum" sz="quarter" idx="12"/>
          </p:nvPr>
        </p:nvSpPr>
        <p:spPr/>
        <p:txBody>
          <a:bodyPr/>
          <a:lstStyle/>
          <a:p>
            <a:fld id="{47A26461-8D2D-4ADB-A900-471D92B69CA8}"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0" y="182069"/>
            <a:ext cx="7086600" cy="802080"/>
          </a:xfrm>
        </p:spPr>
        <p:txBody>
          <a:bodyPr>
            <a:noAutofit/>
          </a:bodyPr>
          <a:lstStyle/>
          <a:p>
            <a:pPr marL="0" indent="0" algn="ctr">
              <a:buNone/>
            </a:pPr>
            <a:r>
              <a:rPr lang="en-US" dirty="0"/>
              <a:t>GLOBAL ISLAMIC ECONOMY </a:t>
            </a:r>
            <a:r>
              <a:rPr lang="en-US" dirty="0" smtClean="0"/>
              <a:t>OVERVIEW</a:t>
            </a:r>
            <a:endParaRPr lang="en-US" dirty="0"/>
          </a:p>
        </p:txBody>
      </p:sp>
      <p:grpSp>
        <p:nvGrpSpPr>
          <p:cNvPr id="5" name="Group 4"/>
          <p:cNvGrpSpPr/>
          <p:nvPr/>
        </p:nvGrpSpPr>
        <p:grpSpPr>
          <a:xfrm>
            <a:off x="0" y="1066800"/>
            <a:ext cx="9086491" cy="5400408"/>
            <a:chOff x="4648200" y="1387988"/>
            <a:chExt cx="4267200" cy="4238970"/>
          </a:xfrm>
        </p:grpSpPr>
        <p:sp>
          <p:nvSpPr>
            <p:cNvPr id="6" name="Rectangle 5"/>
            <p:cNvSpPr/>
            <p:nvPr/>
          </p:nvSpPr>
          <p:spPr>
            <a:xfrm>
              <a:off x="4648200" y="1447800"/>
              <a:ext cx="4267200" cy="3886200"/>
            </a:xfrm>
            <a:prstGeom prst="rect">
              <a:avLst/>
            </a:prstGeom>
            <a:ln w="28575">
              <a:solidFill>
                <a:schemeClr val="bg1">
                  <a:lumMod val="95000"/>
                </a:schemeClr>
              </a:solidFill>
            </a:ln>
          </p:spPr>
          <p:txBody>
            <a:bodyPr wrap="square" lIns="83210" tIns="41605" rIns="83210" bIns="41605" anchor="ctr">
              <a:noAutofit/>
            </a:bodyPr>
            <a:lstStyle/>
            <a:p>
              <a:pPr algn="r" rtl="1"/>
              <a:endParaRPr lang="ar-AE" dirty="0"/>
            </a:p>
          </p:txBody>
        </p:sp>
        <p:grpSp>
          <p:nvGrpSpPr>
            <p:cNvPr id="7" name="Group 6"/>
            <p:cNvGrpSpPr/>
            <p:nvPr/>
          </p:nvGrpSpPr>
          <p:grpSpPr>
            <a:xfrm>
              <a:off x="4705985" y="1387988"/>
              <a:ext cx="4164852" cy="4238970"/>
              <a:chOff x="4686991" y="1589204"/>
              <a:chExt cx="4164852" cy="4238970"/>
            </a:xfrm>
          </p:grpSpPr>
          <p:sp>
            <p:nvSpPr>
              <p:cNvPr id="8" name="Rectangle 20"/>
              <p:cNvSpPr>
                <a:spLocks noChangeArrowheads="1"/>
              </p:cNvSpPr>
              <p:nvPr/>
            </p:nvSpPr>
            <p:spPr bwMode="auto">
              <a:xfrm>
                <a:off x="4736561" y="1589204"/>
                <a:ext cx="4115282" cy="410694"/>
              </a:xfrm>
              <a:prstGeom prst="rect">
                <a:avLst/>
              </a:prstGeom>
              <a:noFill/>
              <a:ln w="9525">
                <a:noFill/>
                <a:miter lim="800000"/>
                <a:headEnd/>
                <a:tailEnd/>
              </a:ln>
            </p:spPr>
            <p:txBody>
              <a:bodyPr wrap="square">
                <a:spAutoFit/>
              </a:bodyPr>
              <a:lstStyle/>
              <a:p>
                <a:pPr algn="ctr"/>
                <a:r>
                  <a:rPr lang="en-US" sz="2800" b="1" dirty="0">
                    <a:solidFill>
                      <a:srgbClr val="680000"/>
                    </a:solidFill>
                    <a:latin typeface="Helvetica"/>
                    <a:cs typeface="Helvetica"/>
                  </a:rPr>
                  <a:t>MUSLIM POPULATION – </a:t>
                </a:r>
                <a:r>
                  <a:rPr lang="en-US" sz="2800" b="1" dirty="0" smtClean="0">
                    <a:solidFill>
                      <a:srgbClr val="680000"/>
                    </a:solidFill>
                    <a:latin typeface="Helvetica"/>
                    <a:cs typeface="Helvetica"/>
                  </a:rPr>
                  <a:t>EXPANDING, YOUNG, ECONOMICALLY ACTIVE </a:t>
                </a:r>
                <a:r>
                  <a:rPr lang="en-US" sz="2800" b="1" dirty="0">
                    <a:solidFill>
                      <a:srgbClr val="680000"/>
                    </a:solidFill>
                    <a:latin typeface="Helvetica"/>
                    <a:cs typeface="Helvetica"/>
                  </a:rPr>
                  <a:t>MARKET</a:t>
                </a:r>
              </a:p>
            </p:txBody>
          </p:sp>
          <p:sp>
            <p:nvSpPr>
              <p:cNvPr id="9" name="TextBox 8"/>
              <p:cNvSpPr txBox="1">
                <a:spLocks noChangeArrowheads="1"/>
              </p:cNvSpPr>
              <p:nvPr>
                <p:custDataLst>
                  <p:tags r:id="rId1"/>
                </p:custDataLst>
              </p:nvPr>
            </p:nvSpPr>
            <p:spPr bwMode="auto">
              <a:xfrm>
                <a:off x="4686991" y="3376090"/>
                <a:ext cx="4151630" cy="2452084"/>
              </a:xfrm>
              <a:prstGeom prst="rect">
                <a:avLst/>
              </a:prstGeom>
              <a:noFill/>
              <a:ln w="9525">
                <a:noFill/>
                <a:miter lim="800000"/>
                <a:headEnd/>
                <a:tailEnd/>
              </a:ln>
            </p:spPr>
            <p:txBody>
              <a:bodyPr wrap="square" numCol="1" spcCol="365760">
                <a:spAutoFit/>
              </a:bodyPr>
              <a:lstStyle>
                <a:defPPr>
                  <a:defRPr lang="en-US"/>
                </a:defPPr>
                <a:lvl1pPr marL="166688" indent="-166688" algn="just">
                  <a:spcAft>
                    <a:spcPts val="600"/>
                  </a:spcAft>
                  <a:buFont typeface="Arial" charset="0"/>
                  <a:buChar char="•"/>
                  <a:defRPr sz="2000">
                    <a:solidFill>
                      <a:schemeClr val="accent2">
                        <a:lumMod val="50000"/>
                      </a:schemeClr>
                    </a:solidFill>
                    <a:latin typeface="Helvetica"/>
                    <a:cs typeface="Helvetica"/>
                  </a:defRPr>
                </a:lvl1pPr>
              </a:lstStyle>
              <a:p>
                <a:pPr>
                  <a:buNone/>
                </a:pPr>
                <a:r>
                  <a:rPr lang="en-US" sz="3200" dirty="0" smtClean="0"/>
                  <a:t>Influence </a:t>
                </a:r>
                <a:r>
                  <a:rPr lang="en-US" sz="3200" dirty="0"/>
                  <a:t>stretches beyond Muslim majority countries; more than 350 million Muslims live in non-Muslim majority nations</a:t>
                </a:r>
              </a:p>
              <a:p>
                <a:r>
                  <a:rPr lang="en-US" sz="3200" dirty="0"/>
                  <a:t>Fast growing and relatively young population of Muslims is increasingly asserting its Islamic sensitivities in the marketplace to products as varied as food, banking, and finance extending all the way to fashion, cosmetics, travel and healthcare.</a:t>
                </a:r>
              </a:p>
            </p:txBody>
          </p:sp>
          <p:pic>
            <p:nvPicPr>
              <p:cNvPr id="10" name="Picture 30" descr="HiRes.jpg"/>
              <p:cNvPicPr>
                <a:picLocks/>
              </p:cNvPicPr>
              <p:nvPr/>
            </p:nvPicPr>
            <p:blipFill>
              <a:blip r:embed="rId3" cstate="email">
                <a:clrChange>
                  <a:clrFrom>
                    <a:srgbClr val="FFF9AA"/>
                  </a:clrFrom>
                  <a:clrTo>
                    <a:srgbClr val="FFF9AA">
                      <a:alpha val="0"/>
                    </a:srgbClr>
                  </a:clrTo>
                </a:clrChange>
              </a:blip>
              <a:srcRect/>
              <a:stretch>
                <a:fillRect/>
              </a:stretch>
            </p:blipFill>
            <p:spPr bwMode="auto">
              <a:xfrm>
                <a:off x="5641597" y="2022842"/>
                <a:ext cx="2242418" cy="1267922"/>
              </a:xfrm>
              <a:prstGeom prst="rect">
                <a:avLst/>
              </a:prstGeom>
              <a:solidFill>
                <a:schemeClr val="bg1"/>
              </a:solidFill>
              <a:ln w="9525">
                <a:solidFill>
                  <a:schemeClr val="tx1"/>
                </a:solidFill>
                <a:miter lim="800000"/>
                <a:headEnd/>
                <a:tailEnd/>
              </a:ln>
            </p:spPr>
          </p:pic>
        </p:grpSp>
      </p:grpSp>
      <p:sp>
        <p:nvSpPr>
          <p:cNvPr id="11" name="Slide Number Placeholder 10"/>
          <p:cNvSpPr>
            <a:spLocks noGrp="1"/>
          </p:cNvSpPr>
          <p:nvPr>
            <p:ph type="sldNum" sz="quarter" idx="12"/>
          </p:nvPr>
        </p:nvSpPr>
        <p:spPr/>
        <p:txBody>
          <a:bodyPr/>
          <a:lstStyle/>
          <a:p>
            <a:fld id="{47A26461-8D2D-4ADB-A900-471D92B69CA8}"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solidFill>
                  <a:schemeClr val="dk1"/>
                </a:solidFill>
                <a:latin typeface="Arial" panose="020B0604020202020204" pitchFamily="34" charset="0"/>
                <a:cs typeface="Arial" panose="020B0604020202020204" pitchFamily="34" charset="0"/>
              </a:rPr>
              <a:t>Islamic</a:t>
            </a:r>
            <a:r>
              <a:rPr lang="en" dirty="0" smtClean="0">
                <a:solidFill>
                  <a:schemeClr val="dk1"/>
                </a:solidFill>
              </a:rPr>
              <a:t> Social Finance </a:t>
            </a:r>
            <a:endParaRPr lang="en-US" dirty="0"/>
          </a:p>
        </p:txBody>
      </p:sp>
      <p:sp>
        <p:nvSpPr>
          <p:cNvPr id="3" name="Content Placeholder 2"/>
          <p:cNvSpPr>
            <a:spLocks noGrp="1"/>
          </p:cNvSpPr>
          <p:nvPr>
            <p:ph idx="1"/>
          </p:nvPr>
        </p:nvSpPr>
        <p:spPr>
          <a:xfrm>
            <a:off x="457200" y="1143000"/>
            <a:ext cx="8229600" cy="4983163"/>
          </a:xfrm>
        </p:spPr>
        <p:txBody>
          <a:bodyPr>
            <a:normAutofit fontScale="77500" lnSpcReduction="20000"/>
          </a:bodyPr>
          <a:lstStyle/>
          <a:p>
            <a:r>
              <a:rPr lang="en-US" dirty="0" smtClean="0">
                <a:solidFill>
                  <a:srgbClr val="002060"/>
                </a:solidFill>
                <a:latin typeface="Arial" panose="020B0604020202020204" pitchFamily="34" charset="0"/>
                <a:ea typeface="Lato"/>
                <a:cs typeface="Arial" panose="020B0604020202020204" pitchFamily="34" charset="0"/>
                <a:sym typeface="Lato"/>
              </a:rPr>
              <a:t>Islamic Finance</a:t>
            </a:r>
            <a:r>
              <a:rPr lang="en-US" b="0" dirty="0" smtClean="0">
                <a:solidFill>
                  <a:srgbClr val="002060"/>
                </a:solidFill>
                <a:latin typeface="Arial" panose="020B0604020202020204" pitchFamily="34" charset="0"/>
                <a:ea typeface="Lato"/>
                <a:cs typeface="Arial" panose="020B0604020202020204" pitchFamily="34" charset="0"/>
                <a:sym typeface="Lato"/>
              </a:rPr>
              <a:t> is the alternative to the interest bearing conventional micro-finance offered to Small and Medium Enterprises (SMEs) to raise debt or equity based fund.</a:t>
            </a:r>
            <a:br>
              <a:rPr lang="en-US" b="0" dirty="0" smtClean="0">
                <a:solidFill>
                  <a:srgbClr val="002060"/>
                </a:solidFill>
                <a:latin typeface="Arial" panose="020B0604020202020204" pitchFamily="34" charset="0"/>
                <a:ea typeface="Lato"/>
                <a:cs typeface="Arial" panose="020B0604020202020204" pitchFamily="34" charset="0"/>
                <a:sym typeface="Lato"/>
              </a:rPr>
            </a:br>
            <a:r>
              <a:rPr lang="en-US" b="0" dirty="0" smtClean="0">
                <a:solidFill>
                  <a:srgbClr val="002060"/>
                </a:solidFill>
                <a:latin typeface="Arial" panose="020B0604020202020204" pitchFamily="34" charset="0"/>
                <a:ea typeface="Lato"/>
                <a:cs typeface="Arial" panose="020B0604020202020204" pitchFamily="34" charset="0"/>
                <a:sym typeface="Lato"/>
              </a:rPr>
              <a:t/>
            </a:r>
            <a:br>
              <a:rPr lang="en-US" b="0" dirty="0" smtClean="0">
                <a:solidFill>
                  <a:srgbClr val="002060"/>
                </a:solidFill>
                <a:latin typeface="Arial" panose="020B0604020202020204" pitchFamily="34" charset="0"/>
                <a:ea typeface="Lato"/>
                <a:cs typeface="Arial" panose="020B0604020202020204" pitchFamily="34" charset="0"/>
                <a:sym typeface="Lato"/>
              </a:rPr>
            </a:br>
            <a:r>
              <a:rPr lang="en-US" b="0" dirty="0" smtClean="0">
                <a:solidFill>
                  <a:srgbClr val="002060"/>
                </a:solidFill>
                <a:latin typeface="Arial" panose="020B0604020202020204" pitchFamily="34" charset="0"/>
                <a:ea typeface="Lato"/>
                <a:cs typeface="Arial" panose="020B0604020202020204" pitchFamily="34" charset="0"/>
                <a:sym typeface="Lato"/>
              </a:rPr>
              <a:t>It has been described as a powerful mechanism that offers financing to the entrepreneur low-income class of the society to enhance their financial inclusion (</a:t>
            </a:r>
            <a:r>
              <a:rPr lang="en-US" b="0" dirty="0" err="1" smtClean="0">
                <a:solidFill>
                  <a:srgbClr val="002060"/>
                </a:solidFill>
                <a:latin typeface="Arial" panose="020B0604020202020204" pitchFamily="34" charset="0"/>
                <a:ea typeface="Lato"/>
                <a:cs typeface="Arial" panose="020B0604020202020204" pitchFamily="34" charset="0"/>
                <a:sym typeface="Lato"/>
              </a:rPr>
              <a:t>Obaidullah</a:t>
            </a:r>
            <a:r>
              <a:rPr lang="en-US" b="0" dirty="0" smtClean="0">
                <a:solidFill>
                  <a:srgbClr val="002060"/>
                </a:solidFill>
                <a:latin typeface="Arial" panose="020B0604020202020204" pitchFamily="34" charset="0"/>
                <a:ea typeface="Lato"/>
                <a:cs typeface="Arial" panose="020B0604020202020204" pitchFamily="34" charset="0"/>
                <a:sym typeface="Lato"/>
              </a:rPr>
              <a:t> and Khan, 2008). </a:t>
            </a:r>
            <a:br>
              <a:rPr lang="en-US" b="0" dirty="0" smtClean="0">
                <a:solidFill>
                  <a:srgbClr val="002060"/>
                </a:solidFill>
                <a:latin typeface="Arial" panose="020B0604020202020204" pitchFamily="34" charset="0"/>
                <a:ea typeface="Lato"/>
                <a:cs typeface="Arial" panose="020B0604020202020204" pitchFamily="34" charset="0"/>
                <a:sym typeface="Lato"/>
              </a:rPr>
            </a:br>
            <a:r>
              <a:rPr lang="en-US" b="0" dirty="0" smtClean="0">
                <a:solidFill>
                  <a:srgbClr val="002060"/>
                </a:solidFill>
                <a:latin typeface="Arial" panose="020B0604020202020204" pitchFamily="34" charset="0"/>
                <a:ea typeface="Lato"/>
                <a:cs typeface="Arial" panose="020B0604020202020204" pitchFamily="34" charset="0"/>
                <a:sym typeface="Lato"/>
              </a:rPr>
              <a:t/>
            </a:r>
            <a:br>
              <a:rPr lang="en-US" b="0" dirty="0" smtClean="0">
                <a:solidFill>
                  <a:srgbClr val="002060"/>
                </a:solidFill>
                <a:latin typeface="Arial" panose="020B0604020202020204" pitchFamily="34" charset="0"/>
                <a:ea typeface="Lato"/>
                <a:cs typeface="Arial" panose="020B0604020202020204" pitchFamily="34" charset="0"/>
                <a:sym typeface="Lato"/>
              </a:rPr>
            </a:br>
            <a:r>
              <a:rPr lang="en-US" b="0" dirty="0" smtClean="0">
                <a:solidFill>
                  <a:srgbClr val="002060"/>
                </a:solidFill>
                <a:latin typeface="Arial" panose="020B0604020202020204" pitchFamily="34" charset="0"/>
                <a:ea typeface="Lato"/>
                <a:cs typeface="Arial" panose="020B0604020202020204" pitchFamily="34" charset="0"/>
                <a:sym typeface="Lato"/>
              </a:rPr>
              <a:t/>
            </a:r>
            <a:br>
              <a:rPr lang="en-US" b="0" dirty="0" smtClean="0">
                <a:solidFill>
                  <a:srgbClr val="002060"/>
                </a:solidFill>
                <a:latin typeface="Arial" panose="020B0604020202020204" pitchFamily="34" charset="0"/>
                <a:ea typeface="Lato"/>
                <a:cs typeface="Arial" panose="020B0604020202020204" pitchFamily="34" charset="0"/>
                <a:sym typeface="Lato"/>
              </a:rPr>
            </a:br>
            <a:r>
              <a:rPr lang="en-US" b="0" dirty="0" smtClean="0">
                <a:solidFill>
                  <a:srgbClr val="002060"/>
                </a:solidFill>
                <a:latin typeface="Arial" panose="020B0604020202020204" pitchFamily="34" charset="0"/>
                <a:ea typeface="Lato"/>
                <a:cs typeface="Arial" panose="020B0604020202020204" pitchFamily="34" charset="0"/>
                <a:sym typeface="Lato"/>
              </a:rPr>
              <a:t>It uses various </a:t>
            </a:r>
            <a:r>
              <a:rPr lang="en-US" b="0" dirty="0" err="1" smtClean="0">
                <a:solidFill>
                  <a:srgbClr val="002060"/>
                </a:solidFill>
                <a:latin typeface="Arial" panose="020B0604020202020204" pitchFamily="34" charset="0"/>
                <a:ea typeface="Lato"/>
                <a:cs typeface="Arial" panose="020B0604020202020204" pitchFamily="34" charset="0"/>
                <a:sym typeface="Lato"/>
              </a:rPr>
              <a:t>shariah</a:t>
            </a:r>
            <a:r>
              <a:rPr lang="en-US" b="0" dirty="0" smtClean="0">
                <a:solidFill>
                  <a:srgbClr val="002060"/>
                </a:solidFill>
                <a:latin typeface="Arial" panose="020B0604020202020204" pitchFamily="34" charset="0"/>
                <a:ea typeface="Lato"/>
                <a:cs typeface="Arial" panose="020B0604020202020204" pitchFamily="34" charset="0"/>
                <a:sym typeface="Lato"/>
              </a:rPr>
              <a:t> compliant contracts such as </a:t>
            </a:r>
            <a:r>
              <a:rPr lang="en-US" b="0" dirty="0" err="1" smtClean="0">
                <a:solidFill>
                  <a:srgbClr val="002060"/>
                </a:solidFill>
                <a:latin typeface="Arial" panose="020B0604020202020204" pitchFamily="34" charset="0"/>
                <a:ea typeface="Lato"/>
                <a:cs typeface="Arial" panose="020B0604020202020204" pitchFamily="34" charset="0"/>
                <a:sym typeface="Lato"/>
              </a:rPr>
              <a:t>Murabahah</a:t>
            </a:r>
            <a:r>
              <a:rPr lang="en-US" b="0" dirty="0" smtClean="0">
                <a:solidFill>
                  <a:srgbClr val="002060"/>
                </a:solidFill>
                <a:latin typeface="Arial" panose="020B0604020202020204" pitchFamily="34" charset="0"/>
                <a:ea typeface="Lato"/>
                <a:cs typeface="Arial" panose="020B0604020202020204" pitchFamily="34" charset="0"/>
                <a:sym typeface="Lato"/>
              </a:rPr>
              <a:t>, </a:t>
            </a:r>
            <a:r>
              <a:rPr lang="en-US" b="0" dirty="0" err="1" smtClean="0">
                <a:solidFill>
                  <a:srgbClr val="002060"/>
                </a:solidFill>
                <a:latin typeface="Arial" panose="020B0604020202020204" pitchFamily="34" charset="0"/>
                <a:ea typeface="Lato"/>
                <a:cs typeface="Arial" panose="020B0604020202020204" pitchFamily="34" charset="0"/>
                <a:sym typeface="Lato"/>
              </a:rPr>
              <a:t>qard-hassan</a:t>
            </a:r>
            <a:r>
              <a:rPr lang="en-US" b="0" dirty="0" smtClean="0">
                <a:solidFill>
                  <a:srgbClr val="002060"/>
                </a:solidFill>
                <a:latin typeface="Arial" panose="020B0604020202020204" pitchFamily="34" charset="0"/>
                <a:ea typeface="Lato"/>
                <a:cs typeface="Arial" panose="020B0604020202020204" pitchFamily="34" charset="0"/>
                <a:sym typeface="Lato"/>
              </a:rPr>
              <a:t>, </a:t>
            </a:r>
            <a:r>
              <a:rPr lang="en-US" b="0" dirty="0" err="1" smtClean="0">
                <a:solidFill>
                  <a:srgbClr val="002060"/>
                </a:solidFill>
                <a:latin typeface="Arial" panose="020B0604020202020204" pitchFamily="34" charset="0"/>
                <a:ea typeface="Lato"/>
                <a:cs typeface="Arial" panose="020B0604020202020204" pitchFamily="34" charset="0"/>
                <a:sym typeface="Lato"/>
              </a:rPr>
              <a:t>ijarah</a:t>
            </a:r>
            <a:r>
              <a:rPr lang="en-US" b="0" dirty="0" smtClean="0">
                <a:solidFill>
                  <a:srgbClr val="002060"/>
                </a:solidFill>
                <a:latin typeface="Arial" panose="020B0604020202020204" pitchFamily="34" charset="0"/>
                <a:ea typeface="Lato"/>
                <a:cs typeface="Arial" panose="020B0604020202020204" pitchFamily="34" charset="0"/>
                <a:sym typeface="Lato"/>
              </a:rPr>
              <a:t>, </a:t>
            </a:r>
            <a:r>
              <a:rPr lang="en-US" b="0" dirty="0" err="1" smtClean="0">
                <a:solidFill>
                  <a:srgbClr val="002060"/>
                </a:solidFill>
                <a:latin typeface="Arial" panose="020B0604020202020204" pitchFamily="34" charset="0"/>
                <a:ea typeface="Lato"/>
                <a:cs typeface="Arial" panose="020B0604020202020204" pitchFamily="34" charset="0"/>
                <a:sym typeface="Lato"/>
              </a:rPr>
              <a:t>salam</a:t>
            </a:r>
            <a:r>
              <a:rPr lang="en-US" b="0" dirty="0" smtClean="0">
                <a:solidFill>
                  <a:srgbClr val="002060"/>
                </a:solidFill>
                <a:latin typeface="Arial" panose="020B0604020202020204" pitchFamily="34" charset="0"/>
                <a:ea typeface="Lato"/>
                <a:cs typeface="Arial" panose="020B0604020202020204" pitchFamily="34" charset="0"/>
                <a:sym typeface="Lato"/>
              </a:rPr>
              <a:t> and so on to broker debt based microfinance initiatives, while </a:t>
            </a:r>
            <a:r>
              <a:rPr lang="en-US" b="0" dirty="0" err="1" smtClean="0">
                <a:solidFill>
                  <a:srgbClr val="002060"/>
                </a:solidFill>
                <a:latin typeface="Arial" panose="020B0604020202020204" pitchFamily="34" charset="0"/>
                <a:ea typeface="Lato"/>
                <a:cs typeface="Arial" panose="020B0604020202020204" pitchFamily="34" charset="0"/>
                <a:sym typeface="Lato"/>
              </a:rPr>
              <a:t>Mudarabah</a:t>
            </a:r>
            <a:r>
              <a:rPr lang="en-US" b="0" dirty="0" smtClean="0">
                <a:solidFill>
                  <a:srgbClr val="002060"/>
                </a:solidFill>
                <a:latin typeface="Arial" panose="020B0604020202020204" pitchFamily="34" charset="0"/>
                <a:ea typeface="Lato"/>
                <a:cs typeface="Arial" panose="020B0604020202020204" pitchFamily="34" charset="0"/>
                <a:sym typeface="Lato"/>
              </a:rPr>
              <a:t> and </a:t>
            </a:r>
            <a:r>
              <a:rPr lang="en-US" b="0" dirty="0" err="1" smtClean="0">
                <a:solidFill>
                  <a:srgbClr val="002060"/>
                </a:solidFill>
                <a:latin typeface="Arial" panose="020B0604020202020204" pitchFamily="34" charset="0"/>
                <a:ea typeface="Lato"/>
                <a:cs typeface="Arial" panose="020B0604020202020204" pitchFamily="34" charset="0"/>
                <a:sym typeface="Lato"/>
              </a:rPr>
              <a:t>Musharakah</a:t>
            </a:r>
            <a:r>
              <a:rPr lang="en-US" b="0" dirty="0" smtClean="0">
                <a:solidFill>
                  <a:srgbClr val="002060"/>
                </a:solidFill>
                <a:latin typeface="Arial" panose="020B0604020202020204" pitchFamily="34" charset="0"/>
                <a:ea typeface="Lato"/>
                <a:cs typeface="Arial" panose="020B0604020202020204" pitchFamily="34" charset="0"/>
                <a:sym typeface="Lato"/>
              </a:rPr>
              <a:t> are generally employed in Islamic microfinance equity arrangement.</a:t>
            </a:r>
            <a:endParaRPr lang="en-US" dirty="0"/>
          </a:p>
        </p:txBody>
      </p:sp>
      <p:sp>
        <p:nvSpPr>
          <p:cNvPr id="4" name="Slide Number Placeholder 3"/>
          <p:cNvSpPr>
            <a:spLocks noGrp="1"/>
          </p:cNvSpPr>
          <p:nvPr>
            <p:ph type="sldNum" sz="quarter" idx="12"/>
          </p:nvPr>
        </p:nvSpPr>
        <p:spPr/>
        <p:txBody>
          <a:bodyPr/>
          <a:lstStyle/>
          <a:p>
            <a:fld id="{47A26461-8D2D-4ADB-A900-471D92B69CA8}" type="slidenum">
              <a:rPr lang="en-US" smtClean="0"/>
              <a:pPr/>
              <a:t>9</a:t>
            </a:fld>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pX7nH8eDake0WZyMrm10m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X7nH8eDake0WZyMrm10m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1923</TotalTime>
  <Words>1887</Words>
  <Application>Microsoft Office PowerPoint</Application>
  <PresentationFormat>On-screen Show (4:3)</PresentationFormat>
  <Paragraphs>349</Paragraphs>
  <Slides>39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Office Theme</vt:lpstr>
      <vt:lpstr>Worksheet</vt:lpstr>
      <vt:lpstr>INVESTMENT OPPORTUNITY IN TANZANIA WITH RELATION TO ISLAMIC ECONOMY </vt:lpstr>
      <vt:lpstr>Introduction </vt:lpstr>
      <vt:lpstr>Islamic Economy </vt:lpstr>
      <vt:lpstr>Islamic Institutions and Instruments:</vt:lpstr>
      <vt:lpstr>Slide 5</vt:lpstr>
      <vt:lpstr>Slide 6</vt:lpstr>
      <vt:lpstr>Slide 7</vt:lpstr>
      <vt:lpstr>Slide 8</vt:lpstr>
      <vt:lpstr>Islamic Social Finance </vt:lpstr>
      <vt:lpstr>Islamic Social Enterprise</vt:lpstr>
      <vt:lpstr>ISLAMIC SOCIAL FINANCE AND SOCIAL ENTERPRISE</vt:lpstr>
      <vt:lpstr>Its Found @ Four Factors of Production</vt:lpstr>
      <vt:lpstr>Challenges</vt:lpstr>
      <vt:lpstr>Opportunity</vt:lpstr>
      <vt:lpstr>Opportunity Road-Map for Islamic  Economy </vt:lpstr>
      <vt:lpstr>Slide 16</vt:lpstr>
      <vt:lpstr>Slide 17</vt:lpstr>
      <vt:lpstr>Slide 18</vt:lpstr>
      <vt:lpstr>Global Halal Lifestyle markets: reach $2.47 trillion by 2018 expected to reach $2.47 trillion by 2018</vt:lpstr>
      <vt:lpstr>Lets Come to Tanzania </vt:lpstr>
      <vt:lpstr>We are Among 57 mostly Muslim majority countries  Attractive young demographic  Growing economies</vt:lpstr>
      <vt:lpstr>Slide 22</vt:lpstr>
      <vt:lpstr>WHY INVEST IN TANZANIA?</vt:lpstr>
      <vt:lpstr>PRIORITY AREAS OF INVESTMENT</vt:lpstr>
      <vt:lpstr>2. NATURAL RESOURCES</vt:lpstr>
      <vt:lpstr>3.TOURISM</vt:lpstr>
      <vt:lpstr>4.MANUFACTURING &amp; CONSTRUCTION  </vt:lpstr>
      <vt:lpstr>OTHER AREAS </vt:lpstr>
      <vt:lpstr>Slide 29</vt:lpstr>
      <vt:lpstr>CRUTIAL  AREAS</vt:lpstr>
      <vt:lpstr>Opportunities and Gap </vt:lpstr>
      <vt:lpstr>DIGITAL ISLAMIC ENTREPRISE </vt:lpstr>
      <vt:lpstr>Global Digital Services most all serve “General Lifestyle Needs” of Muslim consumers Example </vt:lpstr>
      <vt:lpstr>Halal Projects Ambassadors (HPA)</vt:lpstr>
      <vt:lpstr>Objectives Cont….</vt:lpstr>
      <vt:lpstr>Slide 36</vt:lpstr>
      <vt:lpstr>Remark </vt:lpstr>
      <vt:lpstr>To Sum Up </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laptop1</dc:creator>
  <cp:lastModifiedBy>laptop1</cp:lastModifiedBy>
  <cp:revision>17</cp:revision>
  <dcterms:created xsi:type="dcterms:W3CDTF">2018-04-12T07:04:19Z</dcterms:created>
  <dcterms:modified xsi:type="dcterms:W3CDTF">2018-04-17T10:48:25Z</dcterms:modified>
</cp:coreProperties>
</file>